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sldIdLst>
    <p:sldId id="256" r:id="rId2"/>
    <p:sldId id="261" r:id="rId3"/>
    <p:sldId id="264" r:id="rId4"/>
    <p:sldId id="263"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58FAE9B6-188F-4022-80E9-FAF0A19D49EB}">
          <p14:sldIdLst>
            <p14:sldId id="256"/>
            <p14:sldId id="261"/>
            <p14:sldId id="264"/>
            <p14:sldId id="263"/>
          </p14:sldIdLst>
        </p14:section>
        <p14:section name="Naamloze sectie" id="{13D3059B-1F20-4BAD-A676-418D7F2BBA55}">
          <p14:sldIdLst>
            <p14:sldId id="265"/>
            <p14:sldId id="266"/>
            <p14:sldId id="267"/>
            <p14:sldId id="268"/>
            <p14:sldId id="269"/>
            <p14:sldId id="270"/>
            <p14:sldId id="271"/>
            <p14:sldId id="272"/>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7A8F"/>
    <a:srgbClr val="0099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0"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A0B07-1F77-4C83-9368-DF132664E609}" type="datetimeFigureOut">
              <a:rPr lang="nl-NL" smtClean="0"/>
              <a:pPr/>
              <a:t>7-6-2016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91DE9-EFC7-47CC-9670-34D02C4E7BA4}" type="slidenum">
              <a:rPr lang="nl-NL" smtClean="0"/>
              <a:pPr/>
              <a:t>‹nr.›</a:t>
            </a:fld>
            <a:endParaRPr lang="nl-NL"/>
          </a:p>
        </p:txBody>
      </p:sp>
    </p:spTree>
    <p:extLst>
      <p:ext uri="{BB962C8B-B14F-4D97-AF65-F5344CB8AC3E}">
        <p14:creationId xmlns:p14="http://schemas.microsoft.com/office/powerpoint/2010/main" val="221433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Onze slogan is ‘deskundig tot in de kern’. </a:t>
            </a:r>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1</a:t>
            </a:fld>
            <a:endParaRPr lang="nl-NL"/>
          </a:p>
        </p:txBody>
      </p:sp>
    </p:spTree>
    <p:extLst>
      <p:ext uri="{BB962C8B-B14F-4D97-AF65-F5344CB8AC3E}">
        <p14:creationId xmlns:p14="http://schemas.microsoft.com/office/powerpoint/2010/main" val="3752671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Hier</a:t>
            </a:r>
            <a:r>
              <a:rPr lang="nl-NL" baseline="0" dirty="0" smtClean="0"/>
              <a:t> plenair vraag over stellen. </a:t>
            </a:r>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10</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11</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12</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13</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14</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basisopleiding van mijn</a:t>
            </a:r>
            <a:r>
              <a:rPr lang="nl-NL" baseline="0" dirty="0" smtClean="0"/>
              <a:t> collega’s ligt altijd in het sociale domein, gericht op mens, werk of organisatie.</a:t>
            </a:r>
          </a:p>
          <a:p>
            <a:r>
              <a:rPr lang="nl-NL" baseline="0" dirty="0" smtClean="0"/>
              <a:t>De kopopleiding geeft vooral verdieping op veranderkunde, omdat we ons vooral bezig houden met het vergroten van bewustwording over gezond, veilig en prettig werken en het veranderen van cultuur en bijbehorend gedrag.</a:t>
            </a:r>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2</a:t>
            </a:fld>
            <a:endParaRPr lang="nl-NL"/>
          </a:p>
        </p:txBody>
      </p:sp>
    </p:spTree>
    <p:extLst>
      <p:ext uri="{BB962C8B-B14F-4D97-AF65-F5344CB8AC3E}">
        <p14:creationId xmlns:p14="http://schemas.microsoft.com/office/powerpoint/2010/main" val="1155235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a:t>
            </a:r>
            <a:r>
              <a:rPr lang="nl-NL" baseline="0" dirty="0" smtClean="0"/>
              <a:t> kunt ons inschakelen voor verandertrajecten, onderzoek, inhoudelijk advies en training van zowel medewerkers als leidinggevenden en management.</a:t>
            </a:r>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3</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a:t>
            </a:r>
            <a:r>
              <a:rPr lang="nl-NL" baseline="0" dirty="0" smtClean="0"/>
              <a:t> kunt ons inschakelen voor verandertrajecten, onderzoek, inhoudelijk advies en training van zowel medewerkers als leidinggevenden en management.</a:t>
            </a:r>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4</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5</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6</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7</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8</a:t>
            </a:fld>
            <a:endParaRPr lang="nl-NL"/>
          </a:p>
        </p:txBody>
      </p:sp>
    </p:spTree>
    <p:extLst>
      <p:ext uri="{BB962C8B-B14F-4D97-AF65-F5344CB8AC3E}">
        <p14:creationId xmlns:p14="http://schemas.microsoft.com/office/powerpoint/2010/main" val="60846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a:t>
            </a:r>
            <a:r>
              <a:rPr lang="nl-NL" baseline="0" dirty="0" smtClean="0"/>
              <a:t> kunt ons inschakelen voor verandertrajecten, onderzoek, inhoudelijk advies en training van zowel medewerkers als leidinggevenden en management.</a:t>
            </a:r>
            <a:endParaRPr lang="nl-NL" dirty="0"/>
          </a:p>
        </p:txBody>
      </p:sp>
      <p:sp>
        <p:nvSpPr>
          <p:cNvPr id="4" name="Tijdelijke aanduiding voor dianummer 3"/>
          <p:cNvSpPr>
            <a:spLocks noGrp="1"/>
          </p:cNvSpPr>
          <p:nvPr>
            <p:ph type="sldNum" sz="quarter" idx="10"/>
          </p:nvPr>
        </p:nvSpPr>
        <p:spPr/>
        <p:txBody>
          <a:bodyPr/>
          <a:lstStyle/>
          <a:p>
            <a:fld id="{84691DE9-EFC7-47CC-9670-34D02C4E7BA4}" type="slidenum">
              <a:rPr lang="nl-NL" smtClean="0"/>
              <a:pPr/>
              <a:t>9</a:t>
            </a:fld>
            <a:endParaRPr lang="nl-NL"/>
          </a:p>
        </p:txBody>
      </p:sp>
    </p:spTree>
    <p:extLst>
      <p:ext uri="{BB962C8B-B14F-4D97-AF65-F5344CB8AC3E}">
        <p14:creationId xmlns:p14="http://schemas.microsoft.com/office/powerpoint/2010/main" val="608467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960D5A24-D8E5-4809-B4CA-09AE40B0516D}" type="datetime1">
              <a:rPr lang="nl-NL" smtClean="0"/>
              <a:pPr/>
              <a:t>7-6-2016</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A9361F61-3CC9-4190-B3AC-CF5281101A3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BCD7011-316E-470C-B0D0-82B3FEA968B0}" type="datetime1">
              <a:rPr lang="nl-NL" smtClean="0"/>
              <a:pPr/>
              <a:t>7-6-2016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9361F61-3CC9-4190-B3AC-CF5281101A3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8DE5BBB9-AA7B-459F-8194-4C8B7D3CD74B}" type="datetime1">
              <a:rPr lang="nl-NL" smtClean="0"/>
              <a:pPr/>
              <a:t>7-6-2016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9361F61-3CC9-4190-B3AC-CF5281101A3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5B056C0-A634-4C7C-A04B-67AB033111F5}" type="datetime1">
              <a:rPr lang="nl-NL" smtClean="0"/>
              <a:pPr/>
              <a:t>7-6-2016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9361F61-3CC9-4190-B3AC-CF5281101A32}"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8652647A-442F-4198-A279-2748BB450130}" type="datetime1">
              <a:rPr lang="nl-NL" smtClean="0"/>
              <a:pPr/>
              <a:t>7-6-2016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9361F61-3CC9-4190-B3AC-CF5281101A32}"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A625B85-A803-4C42-85CE-3F9DED221883}" type="datetime1">
              <a:rPr lang="nl-NL" smtClean="0"/>
              <a:pPr/>
              <a:t>7-6-2016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A9361F61-3CC9-4190-B3AC-CF5281101A32}"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38751AE7-10B0-476C-88CB-A68FCD9E7BEA}" type="datetime1">
              <a:rPr lang="nl-NL" smtClean="0"/>
              <a:pPr/>
              <a:t>7-6-2016</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A9361F61-3CC9-4190-B3AC-CF5281101A32}"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D3897A20-6009-421E-B611-D552222FEB2B}" type="datetime1">
              <a:rPr lang="nl-NL" smtClean="0"/>
              <a:pPr/>
              <a:t>7-6-2016</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A9361F61-3CC9-4190-B3AC-CF5281101A32}"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7F845B66-B63B-4896-B512-D947FA46F857}" type="datetime1">
              <a:rPr lang="nl-NL" smtClean="0"/>
              <a:pPr/>
              <a:t>7-6-2016</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A9361F61-3CC9-4190-B3AC-CF5281101A3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46AAFC58-D847-4498-B939-3FD8CCB21300}" type="datetime1">
              <a:rPr lang="nl-NL" smtClean="0"/>
              <a:pPr/>
              <a:t>7-6-2016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A9361F61-3CC9-4190-B3AC-CF5281101A32}"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880BF616-3003-41D3-9F37-3058A7CC28AE}" type="datetime1">
              <a:rPr lang="nl-NL" smtClean="0"/>
              <a:pPr/>
              <a:t>7-6-2016</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A9361F61-3CC9-4190-B3AC-CF5281101A32}"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CCFBF19-2D4D-4954-825E-653AC26C49E5}" type="datetime1">
              <a:rPr lang="nl-NL" smtClean="0"/>
              <a:pPr/>
              <a:t>7-6-2016</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9361F61-3CC9-4190-B3AC-CF5281101A32}"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mailto:voorzitter@baeno.nl" TargetMode="External"/><Relationship Id="rId4" Type="http://schemas.openxmlformats.org/officeDocument/2006/relationships/hyperlink" Target="mailto:info@baeno.n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421" y="1465744"/>
            <a:ext cx="7772400" cy="1340985"/>
          </a:xfrm>
        </p:spPr>
        <p:txBody>
          <a:bodyPr>
            <a:noAutofit/>
          </a:bodyPr>
          <a:lstStyle/>
          <a:p>
            <a:r>
              <a:rPr lang="nl-NL" dirty="0" smtClean="0">
                <a:latin typeface="Calibri" panose="020F0502020204030204" pitchFamily="34" charset="0"/>
                <a:cs typeface="Calibri" panose="020F0502020204030204" pitchFamily="34" charset="0"/>
              </a:rPr>
              <a:t>Arbeids- </a:t>
            </a:r>
            <a:r>
              <a:rPr lang="nl-NL" dirty="0">
                <a:latin typeface="Calibri" panose="020F0502020204030204" pitchFamily="34" charset="0"/>
                <a:cs typeface="Calibri" panose="020F0502020204030204" pitchFamily="34" charset="0"/>
              </a:rPr>
              <a:t>en Organisatiedeskundige</a:t>
            </a:r>
          </a:p>
        </p:txBody>
      </p:sp>
      <p:sp>
        <p:nvSpPr>
          <p:cNvPr id="3" name="Ondertitel 2"/>
          <p:cNvSpPr>
            <a:spLocks noGrp="1"/>
          </p:cNvSpPr>
          <p:nvPr>
            <p:ph type="subTitle" idx="1"/>
          </p:nvPr>
        </p:nvSpPr>
        <p:spPr>
          <a:xfrm>
            <a:off x="683568" y="2852936"/>
            <a:ext cx="7772400" cy="1152128"/>
          </a:xfrm>
        </p:spPr>
        <p:txBody>
          <a:bodyPr>
            <a:normAutofit lnSpcReduction="10000"/>
          </a:bodyPr>
          <a:lstStyle/>
          <a:p>
            <a:pPr algn="l">
              <a:spcBef>
                <a:spcPts val="0"/>
              </a:spcBef>
            </a:pPr>
            <a:r>
              <a:rPr lang="nl-NL" altLang="nl-NL" sz="1400" i="1" dirty="0" smtClean="0">
                <a:solidFill>
                  <a:schemeClr val="tx1">
                    <a:lumMod val="50000"/>
                    <a:lumOff val="50000"/>
                  </a:schemeClr>
                </a:solidFill>
                <a:latin typeface="Calibri" panose="020F0502020204030204" pitchFamily="34" charset="0"/>
                <a:cs typeface="Calibri" panose="020F0502020204030204" pitchFamily="34" charset="0"/>
                <a:sym typeface="Arial" pitchFamily="34" charset="0"/>
              </a:rPr>
              <a:t>De ‘Arbeids- </a:t>
            </a:r>
            <a:r>
              <a:rPr lang="nl-NL" altLang="nl-NL" sz="1400" i="1" dirty="0">
                <a:solidFill>
                  <a:schemeClr val="tx1">
                    <a:lumMod val="50000"/>
                    <a:lumOff val="50000"/>
                  </a:schemeClr>
                </a:solidFill>
                <a:latin typeface="Calibri" panose="020F0502020204030204" pitchFamily="34" charset="0"/>
                <a:cs typeface="Calibri" panose="020F0502020204030204" pitchFamily="34" charset="0"/>
                <a:sym typeface="Arial" pitchFamily="34" charset="0"/>
              </a:rPr>
              <a:t>en Organisatiedeskundige’ is een van de vier in Nederland, </a:t>
            </a:r>
            <a:endParaRPr lang="nl-NL" altLang="nl-NL" sz="1400" i="1" dirty="0" smtClean="0">
              <a:solidFill>
                <a:schemeClr val="tx1">
                  <a:lumMod val="50000"/>
                  <a:lumOff val="50000"/>
                </a:schemeClr>
              </a:solidFill>
              <a:latin typeface="Calibri" panose="020F0502020204030204" pitchFamily="34" charset="0"/>
              <a:cs typeface="Calibri" panose="020F0502020204030204" pitchFamily="34" charset="0"/>
              <a:sym typeface="Arial" pitchFamily="34" charset="0"/>
            </a:endParaRPr>
          </a:p>
          <a:p>
            <a:pPr algn="l">
              <a:spcBef>
                <a:spcPts val="0"/>
              </a:spcBef>
            </a:pPr>
            <a:r>
              <a:rPr lang="nl-NL" altLang="nl-NL" sz="1400" b="1" i="1" dirty="0" smtClean="0">
                <a:solidFill>
                  <a:schemeClr val="tx1">
                    <a:lumMod val="50000"/>
                    <a:lumOff val="50000"/>
                  </a:schemeClr>
                </a:solidFill>
                <a:latin typeface="Calibri" panose="020F0502020204030204" pitchFamily="34" charset="0"/>
                <a:cs typeface="Calibri" panose="020F0502020204030204" pitchFamily="34" charset="0"/>
                <a:sym typeface="Arial" pitchFamily="34" charset="0"/>
              </a:rPr>
              <a:t>bij wet erkende, kerndeskundigen </a:t>
            </a:r>
            <a:r>
              <a:rPr lang="nl-NL" altLang="nl-NL" sz="1400" i="1" dirty="0" smtClean="0">
                <a:solidFill>
                  <a:schemeClr val="tx1">
                    <a:lumMod val="50000"/>
                    <a:lumOff val="50000"/>
                  </a:schemeClr>
                </a:solidFill>
                <a:latin typeface="Calibri" panose="020F0502020204030204" pitchFamily="34" charset="0"/>
                <a:cs typeface="Calibri" panose="020F0502020204030204" pitchFamily="34" charset="0"/>
                <a:sym typeface="Arial" pitchFamily="34" charset="0"/>
              </a:rPr>
              <a:t>op het terrein van de arbeidsomstandigheden. </a:t>
            </a:r>
          </a:p>
          <a:p>
            <a:pPr algn="l">
              <a:spcBef>
                <a:spcPts val="0"/>
              </a:spcBef>
            </a:pPr>
            <a:r>
              <a:rPr lang="nl-NL" altLang="nl-NL" sz="1400" i="1" dirty="0" smtClean="0">
                <a:solidFill>
                  <a:schemeClr val="tx1">
                    <a:lumMod val="50000"/>
                    <a:lumOff val="50000"/>
                  </a:schemeClr>
                </a:solidFill>
                <a:latin typeface="Calibri" panose="020F0502020204030204" pitchFamily="34" charset="0"/>
                <a:cs typeface="Calibri" panose="020F0502020204030204" pitchFamily="34" charset="0"/>
                <a:sym typeface="Arial" pitchFamily="34" charset="0"/>
              </a:rPr>
              <a:t>Samen </a:t>
            </a:r>
            <a:r>
              <a:rPr lang="nl-NL" altLang="nl-NL" sz="1400" i="1" dirty="0">
                <a:solidFill>
                  <a:schemeClr val="tx1">
                    <a:lumMod val="50000"/>
                    <a:lumOff val="50000"/>
                  </a:schemeClr>
                </a:solidFill>
                <a:latin typeface="Calibri" panose="020F0502020204030204" pitchFamily="34" charset="0"/>
                <a:cs typeface="Calibri" panose="020F0502020204030204" pitchFamily="34" charset="0"/>
                <a:sym typeface="Arial" pitchFamily="34" charset="0"/>
              </a:rPr>
              <a:t>met de Bedrijfsarts, de Hogere Veiligheidskundige en de Arbeidshygiënist </a:t>
            </a:r>
          </a:p>
          <a:p>
            <a:pPr algn="l">
              <a:spcBef>
                <a:spcPts val="0"/>
              </a:spcBef>
            </a:pPr>
            <a:r>
              <a:rPr lang="nl-NL" altLang="nl-NL" sz="1400" i="1" dirty="0">
                <a:solidFill>
                  <a:schemeClr val="tx1">
                    <a:lumMod val="50000"/>
                    <a:lumOff val="50000"/>
                  </a:schemeClr>
                </a:solidFill>
                <a:latin typeface="Calibri" panose="020F0502020204030204" pitchFamily="34" charset="0"/>
                <a:cs typeface="Calibri" panose="020F0502020204030204" pitchFamily="34" charset="0"/>
                <a:sym typeface="Arial" pitchFamily="34" charset="0"/>
              </a:rPr>
              <a:t>is de Arbeids- en Organisatiedeskundige algemeen adviseur op het terrein van </a:t>
            </a:r>
          </a:p>
          <a:p>
            <a:pPr algn="l">
              <a:spcBef>
                <a:spcPts val="0"/>
              </a:spcBef>
            </a:pPr>
            <a:r>
              <a:rPr lang="nl-NL" altLang="nl-NL" sz="1400" b="1" i="1" dirty="0">
                <a:solidFill>
                  <a:schemeClr val="tx1">
                    <a:lumMod val="50000"/>
                    <a:lumOff val="50000"/>
                  </a:schemeClr>
                </a:solidFill>
                <a:latin typeface="Calibri" panose="020F0502020204030204" pitchFamily="34" charset="0"/>
                <a:cs typeface="Calibri" panose="020F0502020204030204" pitchFamily="34" charset="0"/>
                <a:sym typeface="Arial" pitchFamily="34" charset="0"/>
              </a:rPr>
              <a:t>gezondheid en duurzame inzetbaarheid in arbeidsorganisaties</a:t>
            </a:r>
            <a:r>
              <a:rPr lang="nl-NL" altLang="nl-NL" sz="1400" i="1" dirty="0">
                <a:solidFill>
                  <a:schemeClr val="tx1">
                    <a:lumMod val="50000"/>
                    <a:lumOff val="50000"/>
                  </a:schemeClr>
                </a:solidFill>
                <a:latin typeface="Calibri" panose="020F0502020204030204" pitchFamily="34" charset="0"/>
                <a:cs typeface="Calibri" panose="020F0502020204030204" pitchFamily="34" charset="0"/>
                <a:sym typeface="Arial" pitchFamily="34" charset="0"/>
              </a:rPr>
              <a:t>. </a:t>
            </a:r>
          </a:p>
          <a:p>
            <a:endParaRPr lang="nl-NL"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3" y="630573"/>
            <a:ext cx="2016224" cy="835172"/>
          </a:xfrm>
          <a:prstGeom prst="rect">
            <a:avLst/>
          </a:prstGeom>
        </p:spPr>
      </p:pic>
      <p:sp>
        <p:nvSpPr>
          <p:cNvPr id="9" name="Gelijkbenige driehoek 8"/>
          <p:cNvSpPr/>
          <p:nvPr/>
        </p:nvSpPr>
        <p:spPr>
          <a:xfrm>
            <a:off x="3275856" y="4509040"/>
            <a:ext cx="2160240"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2670951" y="5962046"/>
            <a:ext cx="115212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ARBEID</a:t>
            </a:r>
            <a:endParaRPr lang="nl-NL" sz="1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11" name="Tekstvak 10"/>
          <p:cNvSpPr txBox="1"/>
          <p:nvPr/>
        </p:nvSpPr>
        <p:spPr>
          <a:xfrm>
            <a:off x="4943936" y="5973405"/>
            <a:ext cx="1224136"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ORGANISATIE</a:t>
            </a:r>
            <a:endParaRPr lang="nl-NL" sz="1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13" name="Tekstvak 12"/>
          <p:cNvSpPr txBox="1"/>
          <p:nvPr/>
        </p:nvSpPr>
        <p:spPr>
          <a:xfrm>
            <a:off x="4031940" y="4051355"/>
            <a:ext cx="648072"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MENS</a:t>
            </a:r>
            <a:endParaRPr lang="nl-NL"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14" name="Ovaal 13"/>
          <p:cNvSpPr/>
          <p:nvPr/>
        </p:nvSpPr>
        <p:spPr>
          <a:xfrm>
            <a:off x="4137573" y="5085184"/>
            <a:ext cx="432048" cy="432048"/>
          </a:xfrm>
          <a:prstGeom prst="ellips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2" name="Tekstvak 11"/>
          <p:cNvSpPr txBox="1"/>
          <p:nvPr/>
        </p:nvSpPr>
        <p:spPr>
          <a:xfrm>
            <a:off x="3247014" y="4777407"/>
            <a:ext cx="2189081"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l-NL" sz="1400" b="1" i="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Deskundig tot in de kern</a:t>
            </a:r>
            <a:endParaRPr lang="nl-NL" sz="1400" b="1" i="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39799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10</a:t>
            </a:fld>
            <a:endParaRPr lang="nl-NL"/>
          </a:p>
        </p:txBody>
      </p:sp>
      <p:sp>
        <p:nvSpPr>
          <p:cNvPr id="6" name="Tekstvak 5"/>
          <p:cNvSpPr txBox="1"/>
          <p:nvPr/>
        </p:nvSpPr>
        <p:spPr>
          <a:xfrm>
            <a:off x="1296992" y="1113714"/>
            <a:ext cx="6768752" cy="830997"/>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Kan de AD</a:t>
            </a:r>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 er </a:t>
            </a:r>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de rol van preventiemedewerker oppakken?</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2031325"/>
          </a:xfrm>
          <a:prstGeom prst="rect">
            <a:avLst/>
          </a:prstGeom>
          <a:noFill/>
        </p:spPr>
        <p:txBody>
          <a:bodyPr wrap="square" rtlCol="0">
            <a:spAutoFit/>
          </a:bodyPr>
          <a:lstStyle/>
          <a:p>
            <a:pPr marL="285750" indent="-285750">
              <a:buFontTx/>
              <a:buChar char="-"/>
            </a:pPr>
            <a:r>
              <a:rPr lang="nl-NL" dirty="0" smtClean="0"/>
              <a:t>Interessante gedachte, maar….</a:t>
            </a:r>
          </a:p>
          <a:p>
            <a:pPr marL="285750" indent="-285750">
              <a:buFontTx/>
              <a:buChar char="-"/>
            </a:pPr>
            <a:endParaRPr lang="nl-NL" dirty="0"/>
          </a:p>
          <a:p>
            <a:pPr marL="285750" indent="-285750">
              <a:buFontTx/>
              <a:buChar char="-"/>
            </a:pPr>
            <a:r>
              <a:rPr lang="nl-NL" dirty="0" smtClean="0"/>
              <a:t>Kennis en kunde AD gericht op individuele belasting en belastbaarheid</a:t>
            </a:r>
          </a:p>
          <a:p>
            <a:pPr marL="285750" indent="-285750">
              <a:buFontTx/>
              <a:buChar char="-"/>
            </a:pPr>
            <a:endParaRPr lang="nl-NL" dirty="0"/>
          </a:p>
          <a:p>
            <a:pPr marL="285750" indent="-285750">
              <a:buFontTx/>
              <a:buChar char="-"/>
            </a:pPr>
            <a:r>
              <a:rPr lang="nl-NL" dirty="0" smtClean="0"/>
              <a:t>Misschien moeten we beter gaan samenwerken?</a:t>
            </a:r>
          </a:p>
          <a:p>
            <a:endParaRPr lang="nl-NL" dirty="0" smtClean="0"/>
          </a:p>
        </p:txBody>
      </p:sp>
      <p:pic>
        <p:nvPicPr>
          <p:cNvPr id="2050" name="Picture 2" descr="https://s-media-cache-ak0.pinimg.com/236x/e3/e4/53/e3e453378de527c0dec9765853ff57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1" y="3861048"/>
            <a:ext cx="2163732" cy="2759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265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11</a:t>
            </a:fld>
            <a:endParaRPr lang="nl-NL"/>
          </a:p>
        </p:txBody>
      </p:sp>
      <p:sp>
        <p:nvSpPr>
          <p:cNvPr id="6" name="Tekstvak 5"/>
          <p:cNvSpPr txBox="1"/>
          <p:nvPr/>
        </p:nvSpPr>
        <p:spPr>
          <a:xfrm>
            <a:off x="129699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Stelling 1</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2862322"/>
          </a:xfrm>
          <a:prstGeom prst="rect">
            <a:avLst/>
          </a:prstGeom>
          <a:noFill/>
        </p:spPr>
        <p:txBody>
          <a:bodyPr wrap="square" rtlCol="0">
            <a:spAutoFit/>
          </a:bodyPr>
          <a:lstStyle/>
          <a:p>
            <a:r>
              <a:rPr lang="nl-NL" b="1" dirty="0" smtClean="0"/>
              <a:t>Als </a:t>
            </a:r>
            <a:r>
              <a:rPr lang="nl-NL" b="1" dirty="0" err="1" smtClean="0"/>
              <a:t>AD-ers</a:t>
            </a:r>
            <a:r>
              <a:rPr lang="nl-NL" b="1" dirty="0" smtClean="0"/>
              <a:t> ook een andere discipline hebben kunnen ze van grote meerwaarde zijn voor projecten duurzame inzetbaarheid</a:t>
            </a:r>
          </a:p>
          <a:p>
            <a:endParaRPr lang="nl-NL" dirty="0"/>
          </a:p>
          <a:p>
            <a:pPr marL="285750" indent="-285750">
              <a:buFontTx/>
              <a:buChar char="-"/>
            </a:pPr>
            <a:r>
              <a:rPr lang="nl-NL" dirty="0" err="1" smtClean="0"/>
              <a:t>AD-ers</a:t>
            </a:r>
            <a:r>
              <a:rPr lang="nl-NL" dirty="0" smtClean="0"/>
              <a:t> </a:t>
            </a:r>
            <a:r>
              <a:rPr lang="nl-NL" dirty="0" smtClean="0"/>
              <a:t>die ook loopbaancoach zijn kunnen een belangrijke rol spelen bij verbeteren van </a:t>
            </a:r>
            <a:r>
              <a:rPr lang="nl-NL" dirty="0" smtClean="0"/>
              <a:t>mobiliteit</a:t>
            </a:r>
          </a:p>
          <a:p>
            <a:pPr marL="285750" indent="-285750">
              <a:buFontTx/>
              <a:buChar char="-"/>
            </a:pPr>
            <a:endParaRPr lang="nl-NL" dirty="0"/>
          </a:p>
          <a:p>
            <a:pPr marL="285750" indent="-285750">
              <a:buFontTx/>
              <a:buChar char="-"/>
            </a:pPr>
            <a:r>
              <a:rPr lang="nl-NL" dirty="0" err="1" smtClean="0"/>
              <a:t>AD-ers</a:t>
            </a:r>
            <a:r>
              <a:rPr lang="nl-NL" dirty="0" smtClean="0"/>
              <a:t> die ook A&amp;O-deskundige zijn hebben meerwaarde bij het organiseren van de duurzame inzetbaarheid in organisaties.</a:t>
            </a:r>
            <a:endParaRPr lang="nl-NL" dirty="0" smtClean="0"/>
          </a:p>
        </p:txBody>
      </p:sp>
      <p:pic>
        <p:nvPicPr>
          <p:cNvPr id="7170" name="Picture 2" descr="http://www.expeditieduurzaam.nl/files/2011/07/vitaliteitspakket-419x2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7086" y="4810124"/>
            <a:ext cx="3990975" cy="204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789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triageexpert.nl/wp-content/uploads/2015/03/cartoon_werkloos-Fokke-en-Sukke-Passend-werk.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5040" y="3789040"/>
            <a:ext cx="3068960" cy="3068960"/>
          </a:xfrm>
          <a:prstGeom prst="rect">
            <a:avLst/>
          </a:prstGeom>
          <a:noFill/>
          <a:extLst>
            <a:ext uri="{909E8E84-426E-40DD-AFC4-6F175D3DCCD1}">
              <a14:hiddenFill xmlns:a14="http://schemas.microsoft.com/office/drawing/2010/main">
                <a:solidFill>
                  <a:srgbClr val="FFFFFF"/>
                </a:solidFill>
              </a14:hiddenFill>
            </a:ext>
          </a:extLst>
        </p:spPr>
      </p:pic>
      <p:pic>
        <p:nvPicPr>
          <p:cNvPr id="5" name="Tijdelijke aanduiding voor inhoud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12</a:t>
            </a:fld>
            <a:endParaRPr lang="nl-NL"/>
          </a:p>
        </p:txBody>
      </p:sp>
      <p:sp>
        <p:nvSpPr>
          <p:cNvPr id="6" name="Tekstvak 5"/>
          <p:cNvSpPr txBox="1"/>
          <p:nvPr/>
        </p:nvSpPr>
        <p:spPr>
          <a:xfrm>
            <a:off x="129699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Stelling 2</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2554545"/>
          </a:xfrm>
          <a:prstGeom prst="rect">
            <a:avLst/>
          </a:prstGeom>
          <a:noFill/>
        </p:spPr>
        <p:txBody>
          <a:bodyPr wrap="square" rtlCol="0">
            <a:spAutoFit/>
          </a:bodyPr>
          <a:lstStyle/>
          <a:p>
            <a:r>
              <a:rPr lang="nl-NL" sz="2000" b="1" dirty="0" smtClean="0"/>
              <a:t>De A&amp;O-deskundige kan de arbeidsdeskundige laten zien welke factoren op organisatieniveau bepalend (kunnen) zijn voor de (duurzame) inzetbaarheid van mensen.</a:t>
            </a:r>
            <a:r>
              <a:rPr lang="nl-NL" sz="2000" dirty="0" smtClean="0"/>
              <a:t> </a:t>
            </a:r>
            <a:endParaRPr lang="nl-NL" sz="2000" dirty="0" smtClean="0"/>
          </a:p>
          <a:p>
            <a:r>
              <a:rPr lang="nl-NL" sz="2000" dirty="0" smtClean="0"/>
              <a:t>Zo </a:t>
            </a:r>
            <a:r>
              <a:rPr lang="nl-NL" sz="2000" dirty="0" smtClean="0"/>
              <a:t>creëren we mogelijk meer ruimte </a:t>
            </a:r>
            <a:endParaRPr lang="nl-NL" sz="2000" dirty="0" smtClean="0"/>
          </a:p>
          <a:p>
            <a:r>
              <a:rPr lang="nl-NL" sz="2000" dirty="0" smtClean="0"/>
              <a:t>voor </a:t>
            </a:r>
            <a:r>
              <a:rPr lang="nl-NL" sz="2000" dirty="0" smtClean="0"/>
              <a:t>herplaatsing binnen de organisatie </a:t>
            </a:r>
            <a:endParaRPr lang="nl-NL" sz="2000" dirty="0" smtClean="0"/>
          </a:p>
          <a:p>
            <a:r>
              <a:rPr lang="nl-NL" sz="2000" dirty="0" smtClean="0"/>
              <a:t>en </a:t>
            </a:r>
            <a:r>
              <a:rPr lang="nl-NL" sz="2000" dirty="0" smtClean="0"/>
              <a:t>besparen we geld met </a:t>
            </a:r>
            <a:endParaRPr lang="nl-NL" sz="2000" dirty="0" smtClean="0"/>
          </a:p>
          <a:p>
            <a:r>
              <a:rPr lang="nl-NL" sz="2000" dirty="0" smtClean="0"/>
              <a:t>‘</a:t>
            </a:r>
            <a:r>
              <a:rPr lang="nl-NL" sz="2000" dirty="0" smtClean="0"/>
              <a:t>dure’ 2</a:t>
            </a:r>
            <a:r>
              <a:rPr lang="nl-NL" sz="2000" baseline="30000" dirty="0" smtClean="0"/>
              <a:t>e</a:t>
            </a:r>
            <a:r>
              <a:rPr lang="nl-NL" sz="2000" dirty="0" smtClean="0"/>
              <a:t> spoortrajecten.</a:t>
            </a:r>
          </a:p>
        </p:txBody>
      </p:sp>
    </p:spTree>
    <p:extLst>
      <p:ext uri="{BB962C8B-B14F-4D97-AF65-F5344CB8AC3E}">
        <p14:creationId xmlns:p14="http://schemas.microsoft.com/office/powerpoint/2010/main" val="910590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13</a:t>
            </a:fld>
            <a:endParaRPr lang="nl-NL"/>
          </a:p>
        </p:txBody>
      </p:sp>
      <p:sp>
        <p:nvSpPr>
          <p:cNvPr id="6" name="Tekstvak 5"/>
          <p:cNvSpPr txBox="1"/>
          <p:nvPr/>
        </p:nvSpPr>
        <p:spPr>
          <a:xfrm>
            <a:off x="129699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Stelling 3</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3170099"/>
          </a:xfrm>
          <a:prstGeom prst="rect">
            <a:avLst/>
          </a:prstGeom>
          <a:noFill/>
        </p:spPr>
        <p:txBody>
          <a:bodyPr wrap="square" rtlCol="0">
            <a:spAutoFit/>
          </a:bodyPr>
          <a:lstStyle/>
          <a:p>
            <a:r>
              <a:rPr lang="nl-NL" sz="2000" dirty="0" smtClean="0"/>
              <a:t>A&amp;O-</a:t>
            </a:r>
            <a:r>
              <a:rPr lang="nl-NL" sz="2000" dirty="0" err="1" smtClean="0"/>
              <a:t>ers</a:t>
            </a:r>
            <a:r>
              <a:rPr lang="nl-NL" sz="2000" dirty="0" smtClean="0"/>
              <a:t> </a:t>
            </a:r>
            <a:r>
              <a:rPr lang="nl-NL" sz="2000" dirty="0" smtClean="0"/>
              <a:t>werken continue aan een</a:t>
            </a:r>
            <a:r>
              <a:rPr lang="nl-NL" sz="2000" dirty="0" smtClean="0"/>
              <a:t> </a:t>
            </a:r>
            <a:r>
              <a:rPr lang="nl-NL" sz="2000" dirty="0" smtClean="0"/>
              <a:t>‘fit’ tussen de mens en werk(omgeving). Duurzame inzetbaarheid is een sleutelbegrip voor </a:t>
            </a:r>
            <a:r>
              <a:rPr lang="nl-NL" sz="2000" dirty="0" err="1" smtClean="0"/>
              <a:t>A&amp;O’ers</a:t>
            </a:r>
            <a:r>
              <a:rPr lang="nl-NL" sz="2000" dirty="0" smtClean="0"/>
              <a:t>. Daar vinden we elkaar. </a:t>
            </a:r>
            <a:endParaRPr lang="nl-NL" sz="2000" dirty="0" smtClean="0"/>
          </a:p>
          <a:p>
            <a:endParaRPr lang="nl-NL" sz="2000" dirty="0"/>
          </a:p>
          <a:p>
            <a:r>
              <a:rPr lang="nl-NL" sz="2000" dirty="0" smtClean="0"/>
              <a:t>De </a:t>
            </a:r>
            <a:r>
              <a:rPr lang="nl-NL" sz="2000" dirty="0" err="1" smtClean="0"/>
              <a:t>A&amp;O’er</a:t>
            </a:r>
            <a:r>
              <a:rPr lang="nl-NL" sz="2000" dirty="0" smtClean="0"/>
              <a:t> kan leren van de AD door beter inzicht te krijgen in functiebelasting. </a:t>
            </a:r>
            <a:r>
              <a:rPr lang="nl-NL" sz="2000" dirty="0" smtClean="0"/>
              <a:t>De </a:t>
            </a:r>
            <a:r>
              <a:rPr lang="nl-NL" sz="2000" dirty="0" err="1" smtClean="0"/>
              <a:t>AD’er</a:t>
            </a:r>
            <a:r>
              <a:rPr lang="nl-NL" sz="2000" dirty="0" smtClean="0"/>
              <a:t> komt vaak pas na uitval in beeld: </a:t>
            </a:r>
            <a:r>
              <a:rPr lang="nl-NL" sz="2000" b="1" dirty="0" smtClean="0"/>
              <a:t>we gebruiken jullie kennis nog onvoldoende voor preventie en het bevorderen van het werkvermogen van mensen</a:t>
            </a:r>
            <a:r>
              <a:rPr lang="nl-NL" sz="2000" dirty="0" smtClean="0"/>
              <a:t>.</a:t>
            </a:r>
          </a:p>
        </p:txBody>
      </p:sp>
    </p:spTree>
    <p:extLst>
      <p:ext uri="{BB962C8B-B14F-4D97-AF65-F5344CB8AC3E}">
        <p14:creationId xmlns:p14="http://schemas.microsoft.com/office/powerpoint/2010/main" val="2196163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14</a:t>
            </a:fld>
            <a:endParaRPr lang="nl-NL"/>
          </a:p>
        </p:txBody>
      </p:sp>
      <p:sp>
        <p:nvSpPr>
          <p:cNvPr id="6" name="Tekstvak 5"/>
          <p:cNvSpPr txBox="1"/>
          <p:nvPr/>
        </p:nvSpPr>
        <p:spPr>
          <a:xfrm>
            <a:off x="129699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Stelling </a:t>
            </a:r>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4</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1323439"/>
          </a:xfrm>
          <a:prstGeom prst="rect">
            <a:avLst/>
          </a:prstGeom>
          <a:noFill/>
        </p:spPr>
        <p:txBody>
          <a:bodyPr wrap="square" rtlCol="0">
            <a:spAutoFit/>
          </a:bodyPr>
          <a:lstStyle/>
          <a:p>
            <a:r>
              <a:rPr lang="nl-NL" sz="2000" dirty="0" smtClean="0"/>
              <a:t>De </a:t>
            </a:r>
            <a:r>
              <a:rPr lang="nl-NL" sz="2000" dirty="0" err="1" smtClean="0"/>
              <a:t>AD-er</a:t>
            </a:r>
            <a:r>
              <a:rPr lang="nl-NL" sz="2000" dirty="0" smtClean="0"/>
              <a:t> doet er goed aan eens een kijkje te komen nemen bij onze Beroepsvereniging. Je bent van harte welkom als introducé. Aanmelden kan via </a:t>
            </a:r>
            <a:r>
              <a:rPr lang="nl-NL" sz="2000" dirty="0" smtClean="0">
                <a:hlinkClick r:id="rId4"/>
              </a:rPr>
              <a:t>info@baeno.nl</a:t>
            </a:r>
            <a:r>
              <a:rPr lang="nl-NL" sz="2000" dirty="0" smtClean="0"/>
              <a:t> of via </a:t>
            </a:r>
            <a:r>
              <a:rPr lang="nl-NL" sz="2000" dirty="0" smtClean="0">
                <a:hlinkClick r:id="rId5"/>
              </a:rPr>
              <a:t>voorzitter@baeno.nl</a:t>
            </a:r>
            <a:r>
              <a:rPr lang="nl-NL" sz="2000" dirty="0" smtClean="0"/>
              <a:t> </a:t>
            </a:r>
            <a:endParaRPr lang="nl-NL" sz="2000" dirty="0" smtClean="0"/>
          </a:p>
        </p:txBody>
      </p:sp>
      <p:pic>
        <p:nvPicPr>
          <p:cNvPr id="2" name="Afbeelding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650" y="3717032"/>
            <a:ext cx="2475007" cy="3087571"/>
          </a:xfrm>
          <a:prstGeom prst="rect">
            <a:avLst/>
          </a:prstGeom>
        </p:spPr>
      </p:pic>
      <p:pic>
        <p:nvPicPr>
          <p:cNvPr id="1026" name="Picture 2" descr="http://www.errin.eu/sites/default/files/userfiles/joinUs.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9296" y="3861048"/>
            <a:ext cx="4543425" cy="235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359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2</a:t>
            </a:fld>
            <a:endParaRPr lang="nl-NL"/>
          </a:p>
        </p:txBody>
      </p:sp>
      <p:sp>
        <p:nvSpPr>
          <p:cNvPr id="13" name="Gelijkbenige driehoek 12"/>
          <p:cNvSpPr/>
          <p:nvPr/>
        </p:nvSpPr>
        <p:spPr>
          <a:xfrm>
            <a:off x="1171575" y="142314"/>
            <a:ext cx="7219950" cy="5688632"/>
          </a:xfrm>
          <a:prstGeom prst="triangle">
            <a:avLst>
              <a:gd name="adj" fmla="val 4929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4" name="Tekstvak 2"/>
          <p:cNvSpPr txBox="1">
            <a:spLocks noChangeArrowheads="1"/>
          </p:cNvSpPr>
          <p:nvPr/>
        </p:nvSpPr>
        <p:spPr bwMode="auto">
          <a:xfrm>
            <a:off x="2919413" y="457200"/>
            <a:ext cx="3648075" cy="2251720"/>
          </a:xfrm>
          <a:prstGeom prst="rect">
            <a:avLst/>
          </a:prstGeom>
          <a:solidFill>
            <a:srgbClr val="FFFFFF"/>
          </a:solidFill>
          <a:ln w="28575">
            <a:solidFill>
              <a:srgbClr val="F7964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nl-NL" altLang="nl-NL"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MENS</a:t>
            </a:r>
            <a:endParaRPr lang="nl-NL" alt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ijdelijke aanduiding voor inhoud 6"/>
          <p:cNvSpPr>
            <a:spLocks noGrp="1"/>
          </p:cNvSpPr>
          <p:nvPr/>
        </p:nvSpPr>
        <p:spPr bwMode="auto">
          <a:xfrm>
            <a:off x="4424363" y="814983"/>
            <a:ext cx="2143125"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PSA</a:t>
            </a:r>
            <a:endParaRPr kumimoji="0" lang="nl-NL" altLang="nl-NL" sz="1200" b="0" i="0" u="none" strike="noStrike" cap="none" normalizeH="0" baseline="0" dirty="0" smtClean="0">
              <a:ln>
                <a:noFill/>
              </a:ln>
              <a:solidFill>
                <a:schemeClr val="tx1"/>
              </a:solidFill>
              <a:effectLst/>
            </a:endParaRPr>
          </a:p>
          <a:p>
            <a:pPr marL="628650" lvl="1" indent="-171450" eaLnBrk="0" hangingPunct="0">
              <a:lnSpc>
                <a:spcPts val="1600"/>
              </a:lnSpc>
              <a:buFont typeface="Symbol" panose="05050102010706020507" pitchFamily="18" charset="2"/>
              <a:buChar char=""/>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Werkdruk</a:t>
            </a:r>
          </a:p>
          <a:p>
            <a:pPr marL="628650" marR="0" lvl="1" indent="-171450" algn="l" defTabSz="914400" rtl="0" eaLnBrk="0" fontAlgn="base" latinLnBrk="0" hangingPunct="0">
              <a:lnSpc>
                <a:spcPts val="1600"/>
              </a:lnSpc>
              <a:spcBef>
                <a:spcPct val="0"/>
              </a:spcBef>
              <a:spcAft>
                <a:spcPct val="0"/>
              </a:spcAft>
              <a:buClrTx/>
              <a:buSzTx/>
              <a:buFont typeface="Symbol" panose="05050102010706020507" pitchFamily="18" charset="2"/>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Pesten</a:t>
            </a:r>
          </a:p>
          <a:p>
            <a:pPr marL="628650" marR="0" lvl="1" indent="-171450" algn="l" defTabSz="914400" rtl="0" eaLnBrk="0" fontAlgn="base" latinLnBrk="0" hangingPunct="0">
              <a:lnSpc>
                <a:spcPts val="1600"/>
              </a:lnSpc>
              <a:spcBef>
                <a:spcPct val="0"/>
              </a:spcBef>
              <a:spcAft>
                <a:spcPct val="0"/>
              </a:spcAft>
              <a:buClrTx/>
              <a:buSzTx/>
              <a:buFont typeface="Symbol" panose="05050102010706020507" pitchFamily="18" charset="2"/>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Agressie</a:t>
            </a:r>
          </a:p>
          <a:p>
            <a:pPr marL="628650" marR="0" lvl="1" indent="-171450" algn="l" defTabSz="914400" rtl="0" eaLnBrk="0" fontAlgn="base" latinLnBrk="0" hangingPunct="0">
              <a:lnSpc>
                <a:spcPts val="1600"/>
              </a:lnSpc>
              <a:spcBef>
                <a:spcPct val="0"/>
              </a:spcBef>
              <a:spcAft>
                <a:spcPct val="0"/>
              </a:spcAft>
              <a:buClrTx/>
              <a:buSzTx/>
              <a:buFont typeface="Symbol" panose="05050102010706020507" pitchFamily="18" charset="2"/>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Seksuele intimidatie </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Psychische belasting</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Belastbaarheid </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Werk thuis interferentie</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Werktijden </a:t>
            </a:r>
            <a:endParaRPr kumimoji="0" lang="nl-NL" altLang="nl-NL" sz="1200" b="0" i="0" u="none" strike="noStrike" cap="none" normalizeH="0" baseline="0" dirty="0" smtClean="0">
              <a:ln>
                <a:noFill/>
              </a:ln>
              <a:solidFill>
                <a:schemeClr val="tx1"/>
              </a:solidFill>
              <a:effectLst/>
            </a:endParaRPr>
          </a:p>
        </p:txBody>
      </p:sp>
      <p:sp>
        <p:nvSpPr>
          <p:cNvPr id="16" name="Tekstvak 8"/>
          <p:cNvSpPr txBox="1">
            <a:spLocks noChangeArrowheads="1"/>
          </p:cNvSpPr>
          <p:nvPr/>
        </p:nvSpPr>
        <p:spPr bwMode="auto">
          <a:xfrm>
            <a:off x="3014662" y="842757"/>
            <a:ext cx="1323975" cy="88582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Psychologie</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Antropologie</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Pedagogie</a:t>
            </a:r>
            <a:endParaRPr kumimoji="0" lang="nl-NL" altLang="nl-NL"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kstvak 9"/>
          <p:cNvSpPr txBox="1">
            <a:spLocks noChangeArrowheads="1"/>
          </p:cNvSpPr>
          <p:nvPr/>
        </p:nvSpPr>
        <p:spPr bwMode="auto">
          <a:xfrm>
            <a:off x="414338" y="3662363"/>
            <a:ext cx="3924300" cy="1494829"/>
          </a:xfrm>
          <a:prstGeom prst="rect">
            <a:avLst/>
          </a:prstGeom>
          <a:solidFill>
            <a:srgbClr val="FFFFFF"/>
          </a:solidFill>
          <a:ln w="28575">
            <a:solidFill>
              <a:srgbClr val="F7964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nl-NL" altLang="nl-NL"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ARBEID</a:t>
            </a:r>
            <a:endParaRPr lang="nl-NL" alt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18" name="Tekstvak 10"/>
          <p:cNvSpPr txBox="1">
            <a:spLocks noChangeArrowheads="1"/>
          </p:cNvSpPr>
          <p:nvPr/>
        </p:nvSpPr>
        <p:spPr bwMode="auto">
          <a:xfrm>
            <a:off x="5022480" y="3452546"/>
            <a:ext cx="3343275" cy="1885950"/>
          </a:xfrm>
          <a:prstGeom prst="rect">
            <a:avLst/>
          </a:prstGeom>
          <a:solidFill>
            <a:srgbClr val="FFFFFF"/>
          </a:solidFill>
          <a:ln w="28575">
            <a:solidFill>
              <a:srgbClr val="F7964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nl-NL" altLang="nl-NL"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ORGANISATIE</a:t>
            </a:r>
            <a:endParaRPr lang="nl-NL" alt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19" name="Tekstvak 11"/>
          <p:cNvSpPr txBox="1">
            <a:spLocks noChangeArrowheads="1"/>
          </p:cNvSpPr>
          <p:nvPr/>
        </p:nvSpPr>
        <p:spPr bwMode="auto">
          <a:xfrm>
            <a:off x="509588" y="4014788"/>
            <a:ext cx="18764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Arbeidswetenschappen</a:t>
            </a:r>
            <a:endParaRPr kumimoji="0" lang="nl-NL" altLang="nl-NL"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kstvak 12"/>
          <p:cNvSpPr txBox="1">
            <a:spLocks noChangeArrowheads="1"/>
          </p:cNvSpPr>
          <p:nvPr/>
        </p:nvSpPr>
        <p:spPr bwMode="auto">
          <a:xfrm>
            <a:off x="2281238" y="4014788"/>
            <a:ext cx="1981200" cy="89535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1828800" algn="l"/>
              </a:tabLst>
              <a:defRPr>
                <a:solidFill>
                  <a:schemeClr val="tx1"/>
                </a:solidFill>
                <a:latin typeface="Arial" pitchFamily="34" charset="0"/>
                <a:cs typeface="Arial" pitchFamily="34" charset="0"/>
              </a:defRPr>
            </a:lvl1pPr>
            <a:lvl2pPr fontAlgn="base">
              <a:spcBef>
                <a:spcPct val="0"/>
              </a:spcBef>
              <a:spcAft>
                <a:spcPct val="0"/>
              </a:spcAft>
              <a:tabLst>
                <a:tab pos="-1828800" algn="l"/>
              </a:tabLst>
              <a:defRPr>
                <a:solidFill>
                  <a:schemeClr val="tx1"/>
                </a:solidFill>
                <a:latin typeface="Arial" pitchFamily="34" charset="0"/>
                <a:cs typeface="Arial" pitchFamily="34" charset="0"/>
              </a:defRPr>
            </a:lvl2pPr>
            <a:lvl3pPr fontAlgn="base">
              <a:spcBef>
                <a:spcPct val="0"/>
              </a:spcBef>
              <a:spcAft>
                <a:spcPct val="0"/>
              </a:spcAft>
              <a:tabLst>
                <a:tab pos="-1828800" algn="l"/>
              </a:tabLst>
              <a:defRPr>
                <a:solidFill>
                  <a:schemeClr val="tx1"/>
                </a:solidFill>
                <a:latin typeface="Arial" pitchFamily="34" charset="0"/>
                <a:cs typeface="Arial" pitchFamily="34" charset="0"/>
              </a:defRPr>
            </a:lvl3pPr>
            <a:lvl4pPr fontAlgn="base">
              <a:spcBef>
                <a:spcPct val="0"/>
              </a:spcBef>
              <a:spcAft>
                <a:spcPct val="0"/>
              </a:spcAft>
              <a:tabLst>
                <a:tab pos="-1828800" algn="l"/>
              </a:tabLst>
              <a:defRPr>
                <a:solidFill>
                  <a:schemeClr val="tx1"/>
                </a:solidFill>
                <a:latin typeface="Arial" pitchFamily="34" charset="0"/>
                <a:cs typeface="Arial" pitchFamily="34" charset="0"/>
              </a:defRPr>
            </a:lvl4pPr>
            <a:lvl5pPr fontAlgn="base">
              <a:spcBef>
                <a:spcPct val="0"/>
              </a:spcBef>
              <a:spcAft>
                <a:spcPct val="0"/>
              </a:spcAft>
              <a:tabLst>
                <a:tab pos="-1828800" algn="l"/>
              </a:tabLst>
              <a:defRPr>
                <a:solidFill>
                  <a:schemeClr val="tx1"/>
                </a:solidFill>
                <a:latin typeface="Arial" pitchFamily="34" charset="0"/>
                <a:cs typeface="Arial" pitchFamily="34" charset="0"/>
              </a:defRPr>
            </a:lvl5pPr>
            <a:lvl6pPr fontAlgn="base">
              <a:spcBef>
                <a:spcPct val="0"/>
              </a:spcBef>
              <a:spcAft>
                <a:spcPct val="0"/>
              </a:spcAft>
              <a:tabLst>
                <a:tab pos="-1828800" algn="l"/>
              </a:tabLst>
              <a:defRPr>
                <a:solidFill>
                  <a:schemeClr val="tx1"/>
                </a:solidFill>
                <a:latin typeface="Arial" pitchFamily="34" charset="0"/>
                <a:cs typeface="Arial" pitchFamily="34" charset="0"/>
              </a:defRPr>
            </a:lvl6pPr>
            <a:lvl7pPr fontAlgn="base">
              <a:spcBef>
                <a:spcPct val="0"/>
              </a:spcBef>
              <a:spcAft>
                <a:spcPct val="0"/>
              </a:spcAft>
              <a:tabLst>
                <a:tab pos="-1828800" algn="l"/>
              </a:tabLst>
              <a:defRPr>
                <a:solidFill>
                  <a:schemeClr val="tx1"/>
                </a:solidFill>
                <a:latin typeface="Arial" pitchFamily="34" charset="0"/>
                <a:cs typeface="Arial" pitchFamily="34" charset="0"/>
              </a:defRPr>
            </a:lvl7pPr>
            <a:lvl8pPr fontAlgn="base">
              <a:spcBef>
                <a:spcPct val="0"/>
              </a:spcBef>
              <a:spcAft>
                <a:spcPct val="0"/>
              </a:spcAft>
              <a:tabLst>
                <a:tab pos="-1828800" algn="l"/>
              </a:tabLst>
              <a:defRPr>
                <a:solidFill>
                  <a:schemeClr val="tx1"/>
                </a:solidFill>
                <a:latin typeface="Arial" pitchFamily="34" charset="0"/>
                <a:cs typeface="Arial" pitchFamily="34" charset="0"/>
              </a:defRPr>
            </a:lvl8pPr>
            <a:lvl9pPr fontAlgn="base">
              <a:spcBef>
                <a:spcPct val="0"/>
              </a:spcBef>
              <a:spcAft>
                <a:spcPct val="0"/>
              </a:spcAft>
              <a:tabLst>
                <a:tab pos="-1828800" algn="l"/>
              </a:tabLst>
              <a:defRPr>
                <a:solidFill>
                  <a:schemeClr val="tx1"/>
                </a:solidFill>
                <a:latin typeface="Arial" pitchFamily="34" charset="0"/>
                <a:cs typeface="Arial" pitchFamily="34" charset="0"/>
              </a:defRPr>
            </a:lvl9pPr>
          </a:lstStyle>
          <a:p>
            <a:pPr marL="171450" indent="-171450">
              <a:lnSpc>
                <a:spcPts val="1600"/>
              </a:lnSpc>
              <a:buFont typeface="Arial" panose="020B0604020202020204" pitchFamily="34" charset="0"/>
              <a:buChar char="•"/>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Functie-inhoud</a:t>
            </a:r>
            <a:endParaRPr kumimoji="0" lang="nl-NL" altLang="nl-NL" sz="1200" b="0" i="0" u="none" strike="noStrike" cap="none" normalizeH="0" baseline="0" dirty="0" smtClean="0">
              <a:ln>
                <a:noFill/>
              </a:ln>
              <a:solidFill>
                <a:schemeClr val="tx1"/>
              </a:solidFill>
              <a:effectLst/>
            </a:endParaRPr>
          </a:p>
          <a:p>
            <a:pPr marL="171450" indent="-171450" eaLnBrk="0" hangingPunct="0">
              <a:lnSpc>
                <a:spcPts val="1600"/>
              </a:lnSpc>
              <a:buFont typeface="Arial" panose="020B0604020202020204" pitchFamily="34" charset="0"/>
              <a:buChar char="•"/>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Taak inhoud</a:t>
            </a:r>
            <a:endParaRPr kumimoji="0" lang="nl-NL" altLang="nl-NL" sz="1200" b="0" i="0" u="none" strike="noStrike" cap="none" normalizeH="0" baseline="0" dirty="0" smtClean="0">
              <a:ln>
                <a:noFill/>
              </a:ln>
              <a:solidFill>
                <a:schemeClr val="tx1"/>
              </a:solidFill>
              <a:effectLst/>
            </a:endParaRPr>
          </a:p>
          <a:p>
            <a:pPr marL="171450" indent="-171450" eaLnBrk="0" hangingPunct="0">
              <a:lnSpc>
                <a:spcPts val="1600"/>
              </a:lnSpc>
              <a:buFont typeface="Arial" panose="020B0604020202020204" pitchFamily="34" charset="0"/>
              <a:buChar char="•"/>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Kwaliteit van de arbeid</a:t>
            </a:r>
            <a:endParaRPr kumimoji="0" lang="nl-NL" altLang="nl-NL" sz="1200" b="0" i="0" u="none" strike="noStrike" cap="none" normalizeH="0" baseline="0" dirty="0" smtClean="0">
              <a:ln>
                <a:noFill/>
              </a:ln>
              <a:solidFill>
                <a:schemeClr val="tx1"/>
              </a:solidFill>
              <a:effectLst/>
            </a:endParaRPr>
          </a:p>
          <a:p>
            <a:pPr marL="171450" indent="-171450" eaLnBrk="0" hangingPunct="0">
              <a:lnSpc>
                <a:spcPts val="1600"/>
              </a:lnSpc>
              <a:buFont typeface="Arial" panose="020B0604020202020204" pitchFamily="34" charset="0"/>
              <a:buChar char="•"/>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Duurzame inzetbaarheid </a:t>
            </a:r>
            <a:endParaRPr kumimoji="0" lang="nl-NL" altLang="nl-NL"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28800" algn="l"/>
              </a:tabLst>
            </a:pPr>
            <a:endParaRPr kumimoji="0" lang="nl-NL" altLang="nl-NL" sz="1200" b="0" i="0" u="none" strike="noStrike" cap="none" normalizeH="0" baseline="0" dirty="0" smtClean="0">
              <a:ln>
                <a:noFill/>
              </a:ln>
              <a:solidFill>
                <a:schemeClr val="tx1"/>
              </a:solidFill>
              <a:effectLst/>
            </a:endParaRPr>
          </a:p>
        </p:txBody>
      </p:sp>
      <p:sp>
        <p:nvSpPr>
          <p:cNvPr id="21" name="Tekstvak 13"/>
          <p:cNvSpPr txBox="1">
            <a:spLocks noChangeArrowheads="1"/>
          </p:cNvSpPr>
          <p:nvPr/>
        </p:nvSpPr>
        <p:spPr bwMode="auto">
          <a:xfrm>
            <a:off x="5186363" y="3833217"/>
            <a:ext cx="1628775" cy="132397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Sociale psychologie</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Sociologie </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Politicologie</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Bedrijfskunde</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Organisatiekunde </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Veranderkunde </a:t>
            </a:r>
            <a:endParaRPr kumimoji="0" lang="nl-NL" altLang="nl-NL"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kstvak 14"/>
          <p:cNvSpPr txBox="1">
            <a:spLocks noChangeArrowheads="1"/>
          </p:cNvSpPr>
          <p:nvPr/>
        </p:nvSpPr>
        <p:spPr bwMode="auto">
          <a:xfrm>
            <a:off x="6842425" y="3833216"/>
            <a:ext cx="1257300" cy="132397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Organisatie </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Samenwerken</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Leidinggeven</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Veranderen</a:t>
            </a:r>
            <a:endParaRPr kumimoji="0" lang="nl-NL" altLang="nl-NL" sz="1200" b="0" i="0" u="none" strike="noStrike" cap="none" normalizeH="0" baseline="0" dirty="0" smtClean="0">
              <a:ln>
                <a:noFill/>
              </a:ln>
              <a:solidFill>
                <a:schemeClr val="tx1"/>
              </a:solidFill>
              <a:effectLst/>
            </a:endParaRPr>
          </a:p>
          <a:p>
            <a:pPr marL="171450" marR="0" lvl="0" indent="-171450" algn="l" defTabSz="914400" rtl="0" eaLnBrk="0" fontAlgn="base" latinLnBrk="0" hangingPunct="0">
              <a:lnSpc>
                <a:spcPts val="1600"/>
              </a:lnSpc>
              <a:spcBef>
                <a:spcPct val="0"/>
              </a:spcBef>
              <a:spcAft>
                <a:spcPct val="0"/>
              </a:spcAft>
              <a:buClrTx/>
              <a:buSzTx/>
              <a:buFont typeface="Arial" panose="020B0604020202020204" pitchFamily="34" charset="0"/>
              <a:buChar char="•"/>
              <a:tabLst>
                <a:tab pos="228600" algn="l"/>
              </a:tabLst>
            </a:pPr>
            <a:r>
              <a:rPr kumimoji="0" lang="nl-NL" altLang="nl-NL"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Processen</a:t>
            </a:r>
            <a:endParaRPr kumimoji="0" lang="nl-NL" altLang="nl-NL"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nl-NL" altLang="nl-NL" sz="1200" b="0" i="0" u="none" strike="noStrike" cap="none" normalizeH="0" baseline="0" dirty="0" smtClean="0">
              <a:ln>
                <a:noFill/>
              </a:ln>
              <a:solidFill>
                <a:schemeClr val="tx1"/>
              </a:solidFill>
              <a:effectLst/>
            </a:endParaRPr>
          </a:p>
        </p:txBody>
      </p:sp>
      <p:sp>
        <p:nvSpPr>
          <p:cNvPr id="23" name="Rectangle 11"/>
          <p:cNvSpPr>
            <a:spLocks noChangeArrowheads="1"/>
          </p:cNvSpPr>
          <p:nvPr/>
        </p:nvSpPr>
        <p:spPr bwMode="auto">
          <a:xfrm>
            <a:off x="17145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24" name="Ovaal 23"/>
          <p:cNvSpPr/>
          <p:nvPr/>
        </p:nvSpPr>
        <p:spPr>
          <a:xfrm>
            <a:off x="4209602" y="2852935"/>
            <a:ext cx="793428" cy="75304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775008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1043608" y="26064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3</a:t>
            </a:fld>
            <a:endParaRPr lang="nl-NL"/>
          </a:p>
        </p:txBody>
      </p:sp>
      <p:sp>
        <p:nvSpPr>
          <p:cNvPr id="2" name="Tekstvak 1"/>
          <p:cNvSpPr txBox="1"/>
          <p:nvPr/>
        </p:nvSpPr>
        <p:spPr>
          <a:xfrm>
            <a:off x="1396802" y="1556792"/>
            <a:ext cx="3564396" cy="4801314"/>
          </a:xfrm>
          <a:prstGeom prst="rect">
            <a:avLst/>
          </a:prstGeom>
          <a:noFill/>
        </p:spPr>
        <p:txBody>
          <a:bodyPr wrap="square" rtlCol="0">
            <a:spAutoFit/>
          </a:bodyPr>
          <a:lstStyle/>
          <a:p>
            <a:pPr marL="171450" indent="-171450">
              <a:lnSpc>
                <a:spcPct val="150000"/>
              </a:lnSpc>
              <a:buBlip>
                <a:blip r:embed="rId4"/>
              </a:buBlip>
            </a:pPr>
            <a:r>
              <a:rPr lang="nl-NL" sz="1200" b="1" dirty="0">
                <a:latin typeface="Calibri" panose="020F0502020204030204" pitchFamily="34" charset="0"/>
                <a:cs typeface="Calibri" panose="020F0502020204030204" pitchFamily="34" charset="0"/>
              </a:rPr>
              <a:t>Verandertrajecten</a:t>
            </a:r>
          </a:p>
          <a:p>
            <a:pPr marL="628650" lvl="1" indent="-171450">
              <a:lnSpc>
                <a:spcPct val="150000"/>
              </a:lnSpc>
              <a:buFont typeface="Symbol" panose="05050102010706020507" pitchFamily="18" charset="2"/>
              <a:buChar char=""/>
            </a:pPr>
            <a:r>
              <a:rPr lang="nl-NL" sz="1200" dirty="0">
                <a:latin typeface="Calibri" panose="020F0502020204030204" pitchFamily="34" charset="0"/>
                <a:cs typeface="Calibri" panose="020F0502020204030204" pitchFamily="34" charset="0"/>
              </a:rPr>
              <a:t>Van processen naar taakvolwassenheid </a:t>
            </a:r>
            <a:endParaRPr lang="nl-NL" sz="1200" dirty="0" smtClean="0">
              <a:latin typeface="Calibri" panose="020F0502020204030204" pitchFamily="34" charset="0"/>
              <a:cs typeface="Calibri" panose="020F0502020204030204" pitchFamily="34" charset="0"/>
            </a:endParaRP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Van </a:t>
            </a:r>
            <a:r>
              <a:rPr lang="nl-NL" sz="1200" dirty="0">
                <a:latin typeface="Calibri" panose="020F0502020204030204" pitchFamily="34" charset="0"/>
                <a:cs typeface="Calibri" panose="020F0502020204030204" pitchFamily="34" charset="0"/>
              </a:rPr>
              <a:t>tegenwerken naar </a:t>
            </a:r>
            <a:r>
              <a:rPr lang="nl-NL" sz="1200" dirty="0" smtClean="0">
                <a:latin typeface="Calibri" panose="020F0502020204030204" pitchFamily="34" charset="0"/>
                <a:cs typeface="Calibri" panose="020F0502020204030204" pitchFamily="34" charset="0"/>
              </a:rPr>
              <a:t>samenwerken</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Verandering </a:t>
            </a:r>
            <a:r>
              <a:rPr lang="nl-NL" sz="1200" dirty="0">
                <a:latin typeface="Calibri" panose="020F0502020204030204" pitchFamily="34" charset="0"/>
                <a:cs typeface="Calibri" panose="020F0502020204030204" pitchFamily="34" charset="0"/>
              </a:rPr>
              <a:t>van besturingsfilosofie </a:t>
            </a:r>
          </a:p>
          <a:p>
            <a:pPr marL="171450" indent="-171450">
              <a:lnSpc>
                <a:spcPct val="150000"/>
              </a:lnSpc>
              <a:buBlip>
                <a:blip r:embed="rId5"/>
              </a:buBlip>
            </a:pPr>
            <a:r>
              <a:rPr lang="nl-NL" sz="1200" b="1" dirty="0">
                <a:latin typeface="Calibri" panose="020F0502020204030204" pitchFamily="34" charset="0"/>
                <a:cs typeface="Calibri" panose="020F0502020204030204" pitchFamily="34" charset="0"/>
              </a:rPr>
              <a:t>Meten / diagnosticeren</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MTO</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Organisatiediagnose</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Werkdruk </a:t>
            </a:r>
            <a:r>
              <a:rPr lang="nl-NL" sz="1200" dirty="0">
                <a:latin typeface="Calibri" panose="020F0502020204030204" pitchFamily="34" charset="0"/>
                <a:cs typeface="Calibri" panose="020F0502020204030204" pitchFamily="34" charset="0"/>
              </a:rPr>
              <a:t>/ </a:t>
            </a:r>
            <a:r>
              <a:rPr lang="nl-NL" sz="1200" dirty="0" smtClean="0">
                <a:latin typeface="Calibri" panose="020F0502020204030204" pitchFamily="34" charset="0"/>
                <a:cs typeface="Calibri" panose="020F0502020204030204" pitchFamily="34" charset="0"/>
              </a:rPr>
              <a:t>stress</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Psychische belasting</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Functie </a:t>
            </a:r>
            <a:r>
              <a:rPr lang="nl-NL" sz="1200" dirty="0">
                <a:latin typeface="Calibri" panose="020F0502020204030204" pitchFamily="34" charset="0"/>
                <a:cs typeface="Calibri" panose="020F0502020204030204" pitchFamily="34" charset="0"/>
              </a:rPr>
              <a:t>/ taakinhoud</a:t>
            </a:r>
          </a:p>
          <a:p>
            <a:pPr marL="171450" indent="-171450">
              <a:lnSpc>
                <a:spcPct val="150000"/>
              </a:lnSpc>
              <a:buBlip>
                <a:blip r:embed="rId5"/>
              </a:buBlip>
            </a:pPr>
            <a:r>
              <a:rPr lang="nl-NL" sz="1200" b="1" dirty="0">
                <a:latin typeface="Calibri" panose="020F0502020204030204" pitchFamily="34" charset="0"/>
                <a:cs typeface="Calibri" panose="020F0502020204030204" pitchFamily="34" charset="0"/>
              </a:rPr>
              <a:t>Oplossen / verbeteren </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Samenwerking</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Problemen </a:t>
            </a:r>
            <a:r>
              <a:rPr lang="nl-NL" sz="1200" dirty="0">
                <a:latin typeface="Calibri" panose="020F0502020204030204" pitchFamily="34" charset="0"/>
                <a:cs typeface="Calibri" panose="020F0502020204030204" pitchFamily="34" charset="0"/>
              </a:rPr>
              <a:t>(</a:t>
            </a:r>
            <a:r>
              <a:rPr lang="nl-NL" sz="1200" dirty="0" err="1">
                <a:latin typeface="Calibri" panose="020F0502020204030204" pitchFamily="34" charset="0"/>
                <a:cs typeface="Calibri" panose="020F0502020204030204" pitchFamily="34" charset="0"/>
              </a:rPr>
              <a:t>mediation</a:t>
            </a:r>
            <a:r>
              <a:rPr lang="nl-NL" sz="1200" dirty="0">
                <a:latin typeface="Calibri" panose="020F0502020204030204" pitchFamily="34" charset="0"/>
                <a:cs typeface="Calibri" panose="020F0502020204030204" pitchFamily="34" charset="0"/>
              </a:rPr>
              <a:t>) </a:t>
            </a:r>
            <a:endParaRPr lang="nl-NL" sz="1200" dirty="0" smtClean="0">
              <a:latin typeface="Calibri" panose="020F0502020204030204" pitchFamily="34" charset="0"/>
              <a:cs typeface="Calibri" panose="020F0502020204030204" pitchFamily="34" charset="0"/>
            </a:endParaRP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Leidinggeven </a:t>
            </a:r>
            <a:r>
              <a:rPr lang="nl-NL" sz="1200" dirty="0">
                <a:latin typeface="Calibri" panose="020F0502020204030204" pitchFamily="34" charset="0"/>
                <a:cs typeface="Calibri" panose="020F0502020204030204" pitchFamily="34" charset="0"/>
              </a:rPr>
              <a:t>(stijl van) </a:t>
            </a:r>
            <a:endParaRPr lang="nl-NL" sz="1200" dirty="0" smtClean="0">
              <a:latin typeface="Calibri" panose="020F0502020204030204" pitchFamily="34" charset="0"/>
              <a:cs typeface="Calibri" panose="020F0502020204030204" pitchFamily="34" charset="0"/>
            </a:endParaRP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Duurzame inzetbaarheid</a:t>
            </a:r>
          </a:p>
          <a:p>
            <a:pPr marL="628650" lvl="1" indent="-171450">
              <a:lnSpc>
                <a:spcPct val="150000"/>
              </a:lnSpc>
              <a:buFont typeface="Symbol" panose="05050102010706020507" pitchFamily="18" charset="2"/>
              <a:buChar char=""/>
            </a:pPr>
            <a:r>
              <a:rPr lang="nl-NL" sz="1200" dirty="0" smtClean="0">
                <a:latin typeface="Calibri" panose="020F0502020204030204" pitchFamily="34" charset="0"/>
                <a:cs typeface="Calibri" panose="020F0502020204030204" pitchFamily="34" charset="0"/>
              </a:rPr>
              <a:t>Zelfsturing door teams</a:t>
            </a:r>
            <a:endParaRPr lang="nl-NL" sz="1200" dirty="0">
              <a:latin typeface="Calibri" panose="020F0502020204030204" pitchFamily="34" charset="0"/>
              <a:cs typeface="Calibri" panose="020F0502020204030204" pitchFamily="34" charset="0"/>
            </a:endParaRPr>
          </a:p>
          <a:p>
            <a:endParaRPr lang="nl-NL" dirty="0"/>
          </a:p>
        </p:txBody>
      </p:sp>
      <p:sp>
        <p:nvSpPr>
          <p:cNvPr id="6" name="Tekstvak 5"/>
          <p:cNvSpPr txBox="1"/>
          <p:nvPr/>
        </p:nvSpPr>
        <p:spPr>
          <a:xfrm>
            <a:off x="1619672" y="1113714"/>
            <a:ext cx="6336704" cy="461665"/>
          </a:xfrm>
          <a:prstGeom prst="rect">
            <a:avLst/>
          </a:prstGeom>
          <a:noFill/>
          <a:ln w="31750">
            <a:solidFill>
              <a:srgbClr val="F79646"/>
            </a:solidFill>
          </a:ln>
        </p:spPr>
        <p:txBody>
          <a:bodyPr wrap="square" rtlCol="0">
            <a:spAutoFit/>
          </a:bodyPr>
          <a:lstStyle/>
          <a:p>
            <a:r>
              <a:rPr lang="en-US"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ENKELE </a:t>
            </a:r>
            <a:r>
              <a:rPr lang="en-US"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VOORBEELDEN UIT HET WERKVELD</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42050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4</a:t>
            </a:fld>
            <a:endParaRPr lang="nl-NL"/>
          </a:p>
        </p:txBody>
      </p:sp>
      <p:sp>
        <p:nvSpPr>
          <p:cNvPr id="2" name="Tekstvak 1"/>
          <p:cNvSpPr txBox="1"/>
          <p:nvPr/>
        </p:nvSpPr>
        <p:spPr>
          <a:xfrm>
            <a:off x="1259632" y="1556791"/>
            <a:ext cx="6336704" cy="3693319"/>
          </a:xfrm>
          <a:prstGeom prst="rect">
            <a:avLst/>
          </a:prstGeom>
          <a:noFill/>
        </p:spPr>
        <p:txBody>
          <a:bodyPr wrap="square" rtlCol="0">
            <a:spAutoFit/>
          </a:bodyPr>
          <a:lstStyle/>
          <a:p>
            <a:endParaRPr lang="nl-NL" dirty="0" smtClean="0"/>
          </a:p>
          <a:p>
            <a:endParaRPr lang="nl-NL" dirty="0"/>
          </a:p>
          <a:p>
            <a:pPr marL="285750" indent="-285750">
              <a:buFont typeface="Arial" panose="020B0604020202020204" pitchFamily="34" charset="0"/>
              <a:buChar char="•"/>
            </a:pPr>
            <a:r>
              <a:rPr lang="nl-NL" dirty="0" smtClean="0"/>
              <a:t>Versterking positie preventiemedewerker en samenwerking met </a:t>
            </a:r>
            <a:r>
              <a:rPr lang="nl-NL" dirty="0"/>
              <a:t>A</a:t>
            </a:r>
            <a:r>
              <a:rPr lang="nl-NL" dirty="0" smtClean="0"/>
              <a:t>rbokerndeskundigen</a:t>
            </a:r>
            <a:endParaRPr lang="nl-NL" dirty="0" smtClean="0"/>
          </a:p>
          <a:p>
            <a:pPr marL="285750" indent="-285750">
              <a:buFont typeface="Arial" panose="020B0604020202020204" pitchFamily="34" charset="0"/>
              <a:buChar char="•"/>
            </a:pPr>
            <a:r>
              <a:rPr lang="nl-NL" dirty="0" smtClean="0"/>
              <a:t>Verduidelijken adviesrol bedrijfsarts bij verzuimbegeleiding</a:t>
            </a:r>
          </a:p>
          <a:p>
            <a:pPr marL="285750" indent="-285750">
              <a:buFont typeface="Arial" panose="020B0604020202020204" pitchFamily="34" charset="0"/>
              <a:buChar char="•"/>
            </a:pPr>
            <a:r>
              <a:rPr lang="nl-NL" dirty="0" smtClean="0"/>
              <a:t>Het kunnen consulteren van de bedrijfsarts</a:t>
            </a:r>
          </a:p>
          <a:p>
            <a:pPr marL="285750" indent="-285750">
              <a:buFont typeface="Arial" panose="020B0604020202020204" pitchFamily="34" charset="0"/>
              <a:buChar char="•"/>
            </a:pPr>
            <a:r>
              <a:rPr lang="nl-NL" dirty="0" smtClean="0"/>
              <a:t>Ruimte voor professionele beroepsuitoefening door bedrijfsarts en andere </a:t>
            </a:r>
            <a:r>
              <a:rPr lang="nl-NL" dirty="0"/>
              <a:t>A</a:t>
            </a:r>
            <a:r>
              <a:rPr lang="nl-NL" dirty="0" smtClean="0"/>
              <a:t>rbokerndeskundigen</a:t>
            </a:r>
            <a:endParaRPr lang="nl-NL" dirty="0"/>
          </a:p>
          <a:p>
            <a:pPr marL="285750" indent="-285750">
              <a:buFont typeface="Arial" panose="020B0604020202020204" pitchFamily="34" charset="0"/>
              <a:buChar char="•"/>
            </a:pPr>
            <a:r>
              <a:rPr lang="nl-NL" dirty="0" smtClean="0"/>
              <a:t>Het basiscontract arbodienstverlening</a:t>
            </a:r>
          </a:p>
          <a:p>
            <a:pPr marL="285750" indent="-285750">
              <a:buFont typeface="Arial" panose="020B0604020202020204" pitchFamily="34" charset="0"/>
              <a:buChar char="•"/>
            </a:pPr>
            <a:r>
              <a:rPr lang="nl-NL" dirty="0" smtClean="0"/>
              <a:t>Meer mogelijkheden voor handhaving op bovenstaande onderwerpen, en</a:t>
            </a:r>
          </a:p>
          <a:p>
            <a:pPr marL="285750" indent="-285750">
              <a:buFont typeface="Arial" panose="020B0604020202020204" pitchFamily="34" charset="0"/>
              <a:buChar char="•"/>
            </a:pPr>
            <a:r>
              <a:rPr lang="nl-NL" dirty="0" smtClean="0"/>
              <a:t>Toezicht </a:t>
            </a:r>
            <a:endParaRPr lang="nl-NL" dirty="0"/>
          </a:p>
        </p:txBody>
      </p:sp>
      <p:sp>
        <p:nvSpPr>
          <p:cNvPr id="6" name="Tekstvak 5"/>
          <p:cNvSpPr txBox="1"/>
          <p:nvPr/>
        </p:nvSpPr>
        <p:spPr>
          <a:xfrm>
            <a:off x="1619672" y="1113714"/>
            <a:ext cx="6840760" cy="461665"/>
          </a:xfrm>
          <a:prstGeom prst="rect">
            <a:avLst/>
          </a:prstGeom>
          <a:noFill/>
          <a:ln w="31750">
            <a:solidFill>
              <a:srgbClr val="F79646"/>
            </a:solidFill>
          </a:ln>
        </p:spPr>
        <p:txBody>
          <a:bodyPr wrap="square" rtlCol="0">
            <a:spAutoFit/>
          </a:bodyPr>
          <a:lstStyle/>
          <a:p>
            <a:r>
              <a:rPr lang="en-US" sz="2400" b="1" dirty="0" err="1"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Aangekondigde</a:t>
            </a:r>
            <a:r>
              <a:rPr lang="en-US"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 </a:t>
            </a:r>
            <a:r>
              <a:rPr lang="en-US" sz="2400" b="1" dirty="0" err="1"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wijzigingen</a:t>
            </a:r>
            <a:r>
              <a:rPr lang="en-US"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 </a:t>
            </a:r>
            <a:r>
              <a:rPr lang="en-US" sz="2400" b="1" dirty="0" err="1">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a:t>
            </a:r>
            <a:r>
              <a:rPr lang="en-US" sz="2400" b="1" dirty="0" err="1"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rbowet</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915831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5</a:t>
            </a:fld>
            <a:endParaRPr lang="nl-NL"/>
          </a:p>
        </p:txBody>
      </p:sp>
      <p:sp>
        <p:nvSpPr>
          <p:cNvPr id="6" name="Tekstvak 5"/>
          <p:cNvSpPr txBox="1"/>
          <p:nvPr/>
        </p:nvSpPr>
        <p:spPr>
          <a:xfrm>
            <a:off x="1619672" y="1113714"/>
            <a:ext cx="6768752" cy="830997"/>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Versterking positie preventiemedewerker en samenwerking met </a:t>
            </a:r>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Arbokerndeskundigen</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403648" y="2564904"/>
            <a:ext cx="6696744" cy="2308324"/>
          </a:xfrm>
          <a:prstGeom prst="rect">
            <a:avLst/>
          </a:prstGeom>
          <a:noFill/>
        </p:spPr>
        <p:txBody>
          <a:bodyPr wrap="square" rtlCol="0">
            <a:spAutoFit/>
          </a:bodyPr>
          <a:lstStyle/>
          <a:p>
            <a:r>
              <a:rPr lang="nl-NL" dirty="0" smtClean="0"/>
              <a:t> - Meer betrokkenheid bij de keuze van de preventiemedewerker door instemmingsrecht OR / PVT</a:t>
            </a:r>
          </a:p>
          <a:p>
            <a:endParaRPr lang="nl-NL" dirty="0" smtClean="0"/>
          </a:p>
          <a:p>
            <a:r>
              <a:rPr lang="nl-NL" dirty="0" smtClean="0"/>
              <a:t>-&gt; draagvlak en medeverantwoordelijkheid</a:t>
            </a:r>
          </a:p>
          <a:p>
            <a:endParaRPr lang="nl-NL" dirty="0" smtClean="0"/>
          </a:p>
          <a:p>
            <a:pPr marL="285750" indent="-285750">
              <a:buFontTx/>
              <a:buChar char="-"/>
            </a:pPr>
            <a:r>
              <a:rPr lang="nl-NL" dirty="0" smtClean="0"/>
              <a:t>Samenwerking </a:t>
            </a:r>
            <a:r>
              <a:rPr lang="nl-NL" dirty="0" smtClean="0"/>
              <a:t>preventiemedewerker met kerndeskundigen wordt </a:t>
            </a:r>
            <a:r>
              <a:rPr lang="nl-NL" dirty="0" smtClean="0"/>
              <a:t>vastgelegd</a:t>
            </a:r>
          </a:p>
          <a:p>
            <a:r>
              <a:rPr lang="nl-NL" dirty="0" smtClean="0"/>
              <a:t>    in </a:t>
            </a:r>
            <a:r>
              <a:rPr lang="nl-NL" dirty="0" smtClean="0"/>
              <a:t>contract</a:t>
            </a:r>
          </a:p>
        </p:txBody>
      </p:sp>
      <p:pic>
        <p:nvPicPr>
          <p:cNvPr id="8194" name="Picture 2" descr="http://www.dcsonline.nl/web/images/preventi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6371" y="4221088"/>
            <a:ext cx="2942215" cy="2500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50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6</a:t>
            </a:fld>
            <a:endParaRPr lang="nl-NL"/>
          </a:p>
        </p:txBody>
      </p:sp>
      <p:sp>
        <p:nvSpPr>
          <p:cNvPr id="6" name="Tekstvak 5"/>
          <p:cNvSpPr txBox="1"/>
          <p:nvPr/>
        </p:nvSpPr>
        <p:spPr>
          <a:xfrm>
            <a:off x="1619672" y="1113714"/>
            <a:ext cx="6768752" cy="830997"/>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Adviserende rol van de bedrijfsarts bij verzuimbegeleiding verduidelijken</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403648" y="2564904"/>
            <a:ext cx="6696744" cy="2585323"/>
          </a:xfrm>
          <a:prstGeom prst="rect">
            <a:avLst/>
          </a:prstGeom>
          <a:noFill/>
        </p:spPr>
        <p:txBody>
          <a:bodyPr wrap="square" rtlCol="0">
            <a:spAutoFit/>
          </a:bodyPr>
          <a:lstStyle/>
          <a:p>
            <a:r>
              <a:rPr lang="nl-NL" dirty="0" smtClean="0"/>
              <a:t> </a:t>
            </a:r>
            <a:r>
              <a:rPr lang="nl-NL" dirty="0"/>
              <a:t>D</a:t>
            </a:r>
            <a:r>
              <a:rPr lang="nl-NL" dirty="0" smtClean="0"/>
              <a:t>e </a:t>
            </a:r>
            <a:r>
              <a:rPr lang="nl-NL" dirty="0" smtClean="0"/>
              <a:t>term ‘</a:t>
            </a:r>
            <a:r>
              <a:rPr lang="nl-NL" dirty="0" smtClean="0"/>
              <a:t>bijstand verlenen’ wordt </a:t>
            </a:r>
            <a:r>
              <a:rPr lang="nl-NL" dirty="0" smtClean="0"/>
              <a:t>vervangen door ‘adviseren’</a:t>
            </a:r>
          </a:p>
          <a:p>
            <a:endParaRPr lang="nl-NL" dirty="0"/>
          </a:p>
          <a:p>
            <a:r>
              <a:rPr lang="nl-NL" dirty="0" smtClean="0"/>
              <a:t>Werkgever blijft verantwoordelijk voor de begeleiding en </a:t>
            </a:r>
            <a:endParaRPr lang="nl-NL" dirty="0" smtClean="0"/>
          </a:p>
          <a:p>
            <a:endParaRPr lang="nl-NL" dirty="0"/>
          </a:p>
          <a:p>
            <a:r>
              <a:rPr lang="nl-NL" dirty="0" smtClean="0"/>
              <a:t>…wordt </a:t>
            </a:r>
            <a:r>
              <a:rPr lang="nl-NL" dirty="0" smtClean="0"/>
              <a:t>door de bedrijfsarts geadviseerd over de meest wenselijke handelswijze.</a:t>
            </a:r>
          </a:p>
          <a:p>
            <a:endParaRPr lang="nl-NL" dirty="0"/>
          </a:p>
          <a:p>
            <a:endParaRPr lang="nl-NL" dirty="0" smtClean="0"/>
          </a:p>
        </p:txBody>
      </p:sp>
    </p:spTree>
    <p:extLst>
      <p:ext uri="{BB962C8B-B14F-4D97-AF65-F5344CB8AC3E}">
        <p14:creationId xmlns:p14="http://schemas.microsoft.com/office/powerpoint/2010/main" val="327871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7</a:t>
            </a:fld>
            <a:endParaRPr lang="nl-NL"/>
          </a:p>
        </p:txBody>
      </p:sp>
      <p:sp>
        <p:nvSpPr>
          <p:cNvPr id="6" name="Tekstvak 5"/>
          <p:cNvSpPr txBox="1"/>
          <p:nvPr/>
        </p:nvSpPr>
        <p:spPr>
          <a:xfrm>
            <a:off x="161967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Het kunnen consulteren van de bedrijfsarts</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403648" y="2564904"/>
            <a:ext cx="6696744" cy="2308324"/>
          </a:xfrm>
          <a:prstGeom prst="rect">
            <a:avLst/>
          </a:prstGeom>
          <a:noFill/>
        </p:spPr>
        <p:txBody>
          <a:bodyPr wrap="square" rtlCol="0">
            <a:spAutoFit/>
          </a:bodyPr>
          <a:lstStyle/>
          <a:p>
            <a:r>
              <a:rPr lang="nl-NL" dirty="0"/>
              <a:t>T</a:t>
            </a:r>
            <a:r>
              <a:rPr lang="nl-NL" dirty="0" smtClean="0"/>
              <a:t>oegang voor preventief consult bij de bedrijfsarts voor medewerkers nu wettelijk vastgelegd (‘onvoorwaardelijk’)</a:t>
            </a:r>
          </a:p>
          <a:p>
            <a:endParaRPr lang="nl-NL" dirty="0"/>
          </a:p>
          <a:p>
            <a:r>
              <a:rPr lang="nl-NL" dirty="0" smtClean="0"/>
              <a:t>Sinds 2007 was dit ‘vrije ruimte’</a:t>
            </a:r>
          </a:p>
          <a:p>
            <a:endParaRPr lang="nl-NL" dirty="0"/>
          </a:p>
          <a:p>
            <a:r>
              <a:rPr lang="nl-NL" dirty="0" smtClean="0"/>
              <a:t>Gemiste kans om andere kerndeskundigen hier in mee te nemen!</a:t>
            </a:r>
            <a:endParaRPr lang="nl-NL" dirty="0"/>
          </a:p>
          <a:p>
            <a:endParaRPr lang="nl-NL" dirty="0" smtClean="0"/>
          </a:p>
        </p:txBody>
      </p:sp>
      <p:pic>
        <p:nvPicPr>
          <p:cNvPr id="3074" name="Picture 2" descr="http://www.gric.nl/uploads/images/Activiteiten/arb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3" y="4476750"/>
            <a:ext cx="275272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33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8</a:t>
            </a:fld>
            <a:endParaRPr lang="nl-NL"/>
          </a:p>
        </p:txBody>
      </p:sp>
      <p:sp>
        <p:nvSpPr>
          <p:cNvPr id="6" name="Tekstvak 5"/>
          <p:cNvSpPr txBox="1"/>
          <p:nvPr/>
        </p:nvSpPr>
        <p:spPr>
          <a:xfrm>
            <a:off x="129699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Meer ruimte voor </a:t>
            </a:r>
            <a:r>
              <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A</a:t>
            </a:r>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rbokerndeskundigen</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3416320"/>
          </a:xfrm>
          <a:prstGeom prst="rect">
            <a:avLst/>
          </a:prstGeom>
          <a:noFill/>
        </p:spPr>
        <p:txBody>
          <a:bodyPr wrap="square" rtlCol="0">
            <a:spAutoFit/>
          </a:bodyPr>
          <a:lstStyle/>
          <a:p>
            <a:pPr marL="342900" indent="-342900">
              <a:buFont typeface="+mj-lt"/>
              <a:buAutoNum type="arabicPeriod"/>
            </a:pPr>
            <a:r>
              <a:rPr lang="nl-NL" dirty="0" smtClean="0"/>
              <a:t>Basiscontract arbodienstverlening</a:t>
            </a:r>
          </a:p>
          <a:p>
            <a:pPr marL="800100" lvl="1" indent="-342900">
              <a:buFont typeface="Arial" panose="020B0604020202020204" pitchFamily="34" charset="0"/>
              <a:buChar char="•"/>
            </a:pPr>
            <a:r>
              <a:rPr lang="nl-NL" dirty="0" smtClean="0"/>
              <a:t>Minimumeisen van de Arbowet moeten in het contract staan</a:t>
            </a:r>
          </a:p>
          <a:p>
            <a:pPr marL="285750" indent="-285750">
              <a:buFontTx/>
              <a:buChar char="-"/>
            </a:pPr>
            <a:endParaRPr lang="nl-NL" dirty="0" smtClean="0"/>
          </a:p>
          <a:p>
            <a:pPr marL="342900" indent="-342900">
              <a:buFont typeface="+mj-lt"/>
              <a:buAutoNum type="arabicPeriod" startAt="2"/>
            </a:pPr>
            <a:r>
              <a:rPr lang="nl-NL" dirty="0" smtClean="0"/>
              <a:t>Ruimte voor professionele beroepsuitoefening</a:t>
            </a:r>
          </a:p>
          <a:p>
            <a:pPr marL="800100" lvl="1" indent="-342900">
              <a:buFont typeface="Arial" panose="020B0604020202020204" pitchFamily="34" charset="0"/>
              <a:buChar char="•"/>
            </a:pPr>
            <a:r>
              <a:rPr lang="nl-NL" dirty="0" smtClean="0"/>
              <a:t>Werkplekbezoeken door bedrijfsarts</a:t>
            </a:r>
          </a:p>
          <a:p>
            <a:pPr marL="800100" lvl="1" indent="-342900">
              <a:buFont typeface="Arial" panose="020B0604020202020204" pitchFamily="34" charset="0"/>
              <a:buChar char="•"/>
            </a:pPr>
            <a:r>
              <a:rPr lang="nl-NL" dirty="0" smtClean="0"/>
              <a:t>Verplichting aanbieden second opinion bedrijfsarts</a:t>
            </a:r>
          </a:p>
          <a:p>
            <a:pPr marL="800100" lvl="1" indent="-342900">
              <a:buFont typeface="Arial" panose="020B0604020202020204" pitchFamily="34" charset="0"/>
              <a:buChar char="•"/>
            </a:pPr>
            <a:r>
              <a:rPr lang="nl-NL" dirty="0" smtClean="0"/>
              <a:t>Verplichting klachtenprocedure bedrijfsarts</a:t>
            </a:r>
          </a:p>
          <a:p>
            <a:pPr marL="800100" lvl="1" indent="-342900">
              <a:buFont typeface="Arial" panose="020B0604020202020204" pitchFamily="34" charset="0"/>
              <a:buChar char="•"/>
            </a:pPr>
            <a:r>
              <a:rPr lang="nl-NL" dirty="0" smtClean="0"/>
              <a:t>Recht om met OR/PVT te overleggen (alle kerndeskundigen)</a:t>
            </a:r>
          </a:p>
          <a:p>
            <a:pPr marL="285750" indent="-285750">
              <a:buFontTx/>
              <a:buChar char="-"/>
            </a:pPr>
            <a:endParaRPr lang="nl-NL" dirty="0" smtClean="0"/>
          </a:p>
          <a:p>
            <a:endParaRPr lang="nl-NL" dirty="0" smtClean="0"/>
          </a:p>
        </p:txBody>
      </p:sp>
    </p:spTree>
    <p:extLst>
      <p:ext uri="{BB962C8B-B14F-4D97-AF65-F5344CB8AC3E}">
        <p14:creationId xmlns:p14="http://schemas.microsoft.com/office/powerpoint/2010/main" val="258895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7544" y="332656"/>
            <a:ext cx="802375" cy="784500"/>
          </a:xfrm>
        </p:spPr>
      </p:pic>
      <p:sp>
        <p:nvSpPr>
          <p:cNvPr id="3" name="Titel 2"/>
          <p:cNvSpPr>
            <a:spLocks noGrp="1"/>
          </p:cNvSpPr>
          <p:nvPr>
            <p:ph type="title"/>
          </p:nvPr>
        </p:nvSpPr>
        <p:spPr>
          <a:xfrm>
            <a:off x="457200" y="274638"/>
            <a:ext cx="8229600" cy="994122"/>
          </a:xfrm>
        </p:spPr>
        <p:txBody>
          <a:bodyPr/>
          <a:lstStyle/>
          <a:p>
            <a:r>
              <a:rPr lang="en-US" dirty="0" smtClean="0"/>
              <a:t>     </a:t>
            </a:r>
            <a:endParaRPr lang="nl-NL" dirty="0"/>
          </a:p>
        </p:txBody>
      </p:sp>
      <p:sp>
        <p:nvSpPr>
          <p:cNvPr id="4" name="Tijdelijke aanduiding voor dianummer 3"/>
          <p:cNvSpPr>
            <a:spLocks noGrp="1"/>
          </p:cNvSpPr>
          <p:nvPr>
            <p:ph type="sldNum" sz="quarter" idx="12"/>
          </p:nvPr>
        </p:nvSpPr>
        <p:spPr/>
        <p:txBody>
          <a:bodyPr/>
          <a:lstStyle/>
          <a:p>
            <a:fld id="{A9361F61-3CC9-4190-B3AC-CF5281101A32}" type="slidenum">
              <a:rPr lang="nl-NL" smtClean="0"/>
              <a:pPr/>
              <a:t>9</a:t>
            </a:fld>
            <a:endParaRPr lang="nl-NL"/>
          </a:p>
        </p:txBody>
      </p:sp>
      <p:sp>
        <p:nvSpPr>
          <p:cNvPr id="6" name="Tekstvak 5"/>
          <p:cNvSpPr txBox="1"/>
          <p:nvPr/>
        </p:nvSpPr>
        <p:spPr>
          <a:xfrm>
            <a:off x="1296992" y="1113714"/>
            <a:ext cx="6768752" cy="461665"/>
          </a:xfrm>
          <a:prstGeom prst="rect">
            <a:avLst/>
          </a:prstGeom>
          <a:noFill/>
          <a:ln w="31750">
            <a:solidFill>
              <a:srgbClr val="F79646"/>
            </a:solidFill>
          </a:ln>
        </p:spPr>
        <p:txBody>
          <a:bodyPr wrap="square" rtlCol="0">
            <a:spAutoFit/>
          </a:bodyPr>
          <a:lstStyle/>
          <a:p>
            <a:r>
              <a:rPr lang="nl-NL" sz="2400" b="1" dirty="0" smtClean="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Wat betekent dit voor A&amp;O en AD?</a:t>
            </a:r>
            <a:endParaRPr lang="nl-NL" sz="2400" b="1" dirty="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endParaRPr>
          </a:p>
        </p:txBody>
      </p:sp>
      <p:sp>
        <p:nvSpPr>
          <p:cNvPr id="7" name="Tekstvak 6"/>
          <p:cNvSpPr txBox="1"/>
          <p:nvPr/>
        </p:nvSpPr>
        <p:spPr>
          <a:xfrm>
            <a:off x="1115616" y="2241738"/>
            <a:ext cx="6696744" cy="3693319"/>
          </a:xfrm>
          <a:prstGeom prst="rect">
            <a:avLst/>
          </a:prstGeom>
          <a:noFill/>
        </p:spPr>
        <p:txBody>
          <a:bodyPr wrap="square" rtlCol="0">
            <a:spAutoFit/>
          </a:bodyPr>
          <a:lstStyle/>
          <a:p>
            <a:pPr marL="285750" indent="-285750">
              <a:buFontTx/>
              <a:buChar char="-"/>
            </a:pPr>
            <a:r>
              <a:rPr lang="nl-NL" dirty="0" smtClean="0"/>
              <a:t>Wettelijk gezien niet zo veel</a:t>
            </a:r>
            <a:r>
              <a:rPr lang="nl-NL" dirty="0" smtClean="0"/>
              <a:t>…?</a:t>
            </a:r>
          </a:p>
          <a:p>
            <a:pPr marL="742950" lvl="1" indent="-285750">
              <a:buFontTx/>
              <a:buChar char="-"/>
            </a:pPr>
            <a:r>
              <a:rPr lang="nl-NL" dirty="0" smtClean="0"/>
              <a:t>Arbocontracten ook gericht op preventie +</a:t>
            </a:r>
            <a:endParaRPr lang="nl-NL" dirty="0" smtClean="0"/>
          </a:p>
          <a:p>
            <a:pPr marL="285750" indent="-285750">
              <a:buFontTx/>
              <a:buChar char="-"/>
            </a:pPr>
            <a:endParaRPr lang="nl-NL" dirty="0"/>
          </a:p>
          <a:p>
            <a:pPr marL="285750" indent="-285750">
              <a:buFontTx/>
              <a:buChar char="-"/>
            </a:pPr>
            <a:r>
              <a:rPr lang="nl-NL" dirty="0" smtClean="0"/>
              <a:t>In de praktijk? Wie het weet mag het zeggen!</a:t>
            </a:r>
          </a:p>
          <a:p>
            <a:pPr marL="285750" indent="-285750">
              <a:buFontTx/>
              <a:buChar char="-"/>
            </a:pPr>
            <a:endParaRPr lang="nl-NL" dirty="0"/>
          </a:p>
          <a:p>
            <a:pPr marL="285750" indent="-285750">
              <a:buFontTx/>
              <a:buChar char="-"/>
            </a:pPr>
            <a:r>
              <a:rPr lang="nl-NL" dirty="0" smtClean="0"/>
              <a:t>Verruiming is erg gericht op positie bedrijfsarts -&gt; schaarste! -&gt; wie mag helpen? AD? A&amp;O? BMW? AVK?</a:t>
            </a:r>
          </a:p>
          <a:p>
            <a:pPr marL="285750" indent="-285750">
              <a:buFontTx/>
              <a:buChar char="-"/>
            </a:pPr>
            <a:endParaRPr lang="nl-NL" dirty="0"/>
          </a:p>
          <a:p>
            <a:pPr marL="285750" indent="-285750">
              <a:buFontTx/>
              <a:buChar char="-"/>
            </a:pPr>
            <a:r>
              <a:rPr lang="nl-NL" dirty="0" smtClean="0"/>
              <a:t>Positief: vanuit werknemers(vertegenwoordiging) arbo meer op de kaart zetten (instemmingsrecht preventiemedewerker </a:t>
            </a:r>
            <a:r>
              <a:rPr lang="nl-NL" dirty="0" smtClean="0"/>
              <a:t>versus </a:t>
            </a:r>
            <a:r>
              <a:rPr lang="nl-NL" dirty="0" smtClean="0"/>
              <a:t>bespreekrecht </a:t>
            </a:r>
            <a:r>
              <a:rPr lang="nl-NL" dirty="0"/>
              <a:t>A</a:t>
            </a:r>
            <a:r>
              <a:rPr lang="nl-NL" dirty="0" smtClean="0"/>
              <a:t>rbodeskundigen</a:t>
            </a:r>
            <a:r>
              <a:rPr lang="nl-NL" dirty="0" smtClean="0"/>
              <a:t>)</a:t>
            </a:r>
          </a:p>
          <a:p>
            <a:endParaRPr lang="nl-NL" dirty="0" smtClean="0"/>
          </a:p>
        </p:txBody>
      </p:sp>
    </p:spTree>
    <p:extLst>
      <p:ext uri="{BB962C8B-B14F-4D97-AF65-F5344CB8AC3E}">
        <p14:creationId xmlns:p14="http://schemas.microsoft.com/office/powerpoint/2010/main" val="2590825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TC101859861[[fn=Beurspresentatie]]</Template>
  <TotalTime>357</TotalTime>
  <Words>835</Words>
  <Application>Microsoft Office PowerPoint</Application>
  <PresentationFormat>Diavoorstelling (4:3)</PresentationFormat>
  <Paragraphs>176</Paragraphs>
  <Slides>14</Slides>
  <Notes>14</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Concours</vt:lpstr>
      <vt:lpstr>Arbeids- en Organisatiedeskundige</vt:lpstr>
      <vt:lpstr>     </vt:lpstr>
      <vt:lpstr>     </vt:lpstr>
      <vt:lpstr>     </vt:lpstr>
      <vt:lpstr>     </vt:lpstr>
      <vt:lpstr>     </vt:lpstr>
      <vt:lpstr>     </vt:lpstr>
      <vt:lpstr>     </vt:lpstr>
      <vt:lpstr>     </vt:lpstr>
      <vt:lpstr>     </vt:lpstr>
      <vt:lpstr>     </vt:lpstr>
      <vt:lpstr>     </vt:lpstr>
      <vt:lpstr>     </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Jose Niessen</dc:creator>
  <cp:lastModifiedBy>Yolanda Kuis</cp:lastModifiedBy>
  <cp:revision>43</cp:revision>
  <dcterms:created xsi:type="dcterms:W3CDTF">2014-10-28T08:51:35Z</dcterms:created>
  <dcterms:modified xsi:type="dcterms:W3CDTF">2016-06-07T08:12:44Z</dcterms:modified>
</cp:coreProperties>
</file>